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8" r:id="rId1"/>
    <p:sldMasterId id="2147483824" r:id="rId2"/>
    <p:sldMasterId id="2147483810" r:id="rId3"/>
  </p:sldMasterIdLst>
  <p:notesMasterIdLst>
    <p:notesMasterId r:id="rId22"/>
  </p:notesMasterIdLst>
  <p:handoutMasterIdLst>
    <p:handoutMasterId r:id="rId23"/>
  </p:handoutMasterIdLst>
  <p:sldIdLst>
    <p:sldId id="374" r:id="rId4"/>
    <p:sldId id="416" r:id="rId5"/>
    <p:sldId id="473" r:id="rId6"/>
    <p:sldId id="465" r:id="rId7"/>
    <p:sldId id="528" r:id="rId8"/>
    <p:sldId id="475" r:id="rId9"/>
    <p:sldId id="457" r:id="rId10"/>
    <p:sldId id="477" r:id="rId11"/>
    <p:sldId id="474" r:id="rId12"/>
    <p:sldId id="461" r:id="rId13"/>
    <p:sldId id="472" r:id="rId14"/>
    <p:sldId id="349" r:id="rId15"/>
    <p:sldId id="408" r:id="rId16"/>
    <p:sldId id="537" r:id="rId17"/>
    <p:sldId id="540" r:id="rId18"/>
    <p:sldId id="541" r:id="rId19"/>
    <p:sldId id="413" r:id="rId20"/>
    <p:sldId id="414" r:id="rId21"/>
  </p:sldIdLst>
  <p:sldSz cx="9144000" cy="5715000" type="screen16x10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182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3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54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727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5909" algn="l" defTabSz="91436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090" algn="l" defTabSz="91436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272" algn="l" defTabSz="91436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454" algn="l" defTabSz="914363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lanie Ansteeg" initials="MA" lastIdx="1" clrIdx="0">
    <p:extLst>
      <p:ext uri="{19B8F6BF-5375-455C-9EA6-DF929625EA0E}">
        <p15:presenceInfo xmlns:p15="http://schemas.microsoft.com/office/powerpoint/2012/main" userId="Melanie Anstee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6494" autoAdjust="0"/>
  </p:normalViewPr>
  <p:slideViewPr>
    <p:cSldViewPr snapToGrid="0">
      <p:cViewPr varScale="1">
        <p:scale>
          <a:sx n="72" d="100"/>
          <a:sy n="72" d="100"/>
        </p:scale>
        <p:origin x="1132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5" d="100"/>
          <a:sy n="75" d="100"/>
        </p:scale>
        <p:origin x="340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6FC3F41-C962-464D-B4E4-1B28C5404581}" type="datetimeFigureOut">
              <a:rPr lang="de-DE"/>
              <a:pPr>
                <a:defRPr/>
              </a:pPr>
              <a:t>22.09.2025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cs typeface="Arial" panose="020B0604020202020204" pitchFamily="34" charset="0"/>
              </a:defRPr>
            </a:lvl1pPr>
          </a:lstStyle>
          <a:p>
            <a:fld id="{622AD4AA-55EF-411A-8E48-6527076BD31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pPr>
              <a:defRPr/>
            </a:pPr>
            <a:fld id="{32509224-81A3-4D9B-8752-8DAE44BCA710}" type="datetimeFigureOut">
              <a:rPr lang="de-DE"/>
              <a:pPr>
                <a:defRPr/>
              </a:pPr>
              <a:t>22.09.2025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87400" y="1279525"/>
            <a:ext cx="55245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cs typeface="Arial" panose="020B0604020202020204" pitchFamily="34" charset="0"/>
              </a:defRPr>
            </a:lvl1pPr>
          </a:lstStyle>
          <a:p>
            <a:fld id="{D1F2FD74-C6E6-4C73-ABC2-F4462191AAB6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182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36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54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727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5909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1/3 Far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9274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0000" tIns="0" rIns="24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bg1"/>
              </a:solidFill>
            </a:endParaRPr>
          </a:p>
        </p:txBody>
      </p:sp>
      <p:pic>
        <p:nvPicPr>
          <p:cNvPr id="7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88000" y="248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459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960437"/>
            <a:ext cx="8572500" cy="338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87341" y="4466168"/>
            <a:ext cx="8559667" cy="4162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75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092664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67" b="1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Diagrammplatzhalter 8"/>
          <p:cNvSpPr>
            <a:spLocks noGrp="1"/>
          </p:cNvSpPr>
          <p:nvPr>
            <p:ph type="chart" sz="quarter" idx="13"/>
          </p:nvPr>
        </p:nvSpPr>
        <p:spPr>
          <a:xfrm>
            <a:off x="287341" y="1404000"/>
            <a:ext cx="8569325" cy="3026833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noProof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470334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r Verbinder 9"/>
          <p:cNvCxnSpPr/>
          <p:nvPr/>
        </p:nvCxnSpPr>
        <p:spPr>
          <a:xfrm>
            <a:off x="287341" y="5033698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287341" y="2073012"/>
            <a:ext cx="8569325" cy="899583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de-DE" sz="2667" dirty="0"/>
              <a:t>Vielen Dank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de-DE" sz="2667" dirty="0"/>
              <a:t>für die</a:t>
            </a:r>
            <a:r>
              <a:rPr lang="de-DE" sz="2667" baseline="0" dirty="0"/>
              <a:t> </a:t>
            </a:r>
            <a:r>
              <a:rPr lang="de-DE" sz="2667" dirty="0"/>
              <a:t>Mitgestaltung!</a:t>
            </a:r>
            <a:endParaRPr lang="en-US" sz="2667" dirty="0"/>
          </a:p>
        </p:txBody>
      </p:sp>
      <p:pic>
        <p:nvPicPr>
          <p:cNvPr id="5" name="Grafik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31387" y="5055408"/>
            <a:ext cx="2346968" cy="6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88003" y="3324000"/>
            <a:ext cx="8569325" cy="138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33" b="0" baseline="0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 dirty="0"/>
              <a:t>Kontakt: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Melanie Ansteeg</a:t>
            </a:r>
          </a:p>
          <a:p>
            <a:pPr lvl="0"/>
            <a:r>
              <a:rPr lang="de-DE" dirty="0"/>
              <a:t>Melanie.ansteeg@matha.rwth-aachen.de </a:t>
            </a:r>
          </a:p>
          <a:p>
            <a:pPr lvl="0"/>
            <a:r>
              <a:rPr lang="de-DE" dirty="0"/>
              <a:t>0241 80 97071</a:t>
            </a:r>
          </a:p>
          <a:p>
            <a:pPr lvl="0"/>
            <a:endParaRPr lang="de-DE" dirty="0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2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4227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143000" y="935038"/>
            <a:ext cx="6858000" cy="19907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Deckblatt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001963"/>
            <a:ext cx="6858000" cy="13795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411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520825"/>
            <a:ext cx="7886700" cy="3627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2175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425575"/>
            <a:ext cx="7886700" cy="2376488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3824288"/>
            <a:ext cx="7886700" cy="1250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5597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520825"/>
            <a:ext cx="3867150" cy="3627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520825"/>
            <a:ext cx="3867150" cy="3627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687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04800"/>
            <a:ext cx="7886700" cy="11049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401763"/>
            <a:ext cx="3868737" cy="685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087563"/>
            <a:ext cx="3868737" cy="30702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401763"/>
            <a:ext cx="3887788" cy="685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788" cy="30702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5706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24912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113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258303" y="449793"/>
            <a:ext cx="1641475" cy="8613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>
                <a:latin typeface="+mn-lt"/>
              </a:rPr>
              <a:t>Bild zuschneiden unter: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Format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Zuschneiden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 err="1">
                <a:latin typeface="+mn-lt"/>
              </a:rPr>
              <a:t>Zuschneidewerkzeug</a:t>
            </a:r>
            <a:r>
              <a:rPr lang="de-DE" sz="833" dirty="0">
                <a:latin typeface="+mn-lt"/>
              </a:rPr>
              <a:t> horizontal bis zur ersten oder zweiten Linie ziehen</a:t>
            </a:r>
          </a:p>
        </p:txBody>
      </p:sp>
      <p:pic>
        <p:nvPicPr>
          <p:cNvPr id="7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pic>
        <p:nvPicPr>
          <p:cNvPr id="9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5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88000" y="248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02456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822325"/>
            <a:ext cx="4629150" cy="40624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930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81000"/>
            <a:ext cx="2949575" cy="13335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822325"/>
            <a:ext cx="4629150" cy="406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1714500"/>
            <a:ext cx="2949575" cy="3176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724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11049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1520825"/>
            <a:ext cx="7886700" cy="36274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9570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04800"/>
            <a:ext cx="1971675" cy="4843463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5762625" cy="48434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B1FF92D3-12F3-472C-AEEC-360FC7215112}" type="datetimeFigureOut">
              <a:rPr lang="de-DE" smtClean="0"/>
              <a:t>22.09.2025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5297488"/>
            <a:ext cx="3086100" cy="303212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5297488"/>
            <a:ext cx="2057400" cy="303212"/>
          </a:xfrm>
          <a:prstGeom prst="rect">
            <a:avLst/>
          </a:prstGeom>
        </p:spPr>
        <p:txBody>
          <a:bodyPr/>
          <a:lstStyle/>
          <a:p>
            <a:fld id="{F8E411CF-AC49-4C88-B46C-69746CFE44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1802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1/3 Far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9144000" cy="19274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0000" tIns="0" rIns="24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bg1"/>
              </a:solidFill>
            </a:endParaRPr>
          </a:p>
        </p:txBody>
      </p:sp>
      <p:pic>
        <p:nvPicPr>
          <p:cNvPr id="7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88000" y="248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3616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258303" y="449793"/>
            <a:ext cx="1641475" cy="8613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>
                <a:latin typeface="+mn-lt"/>
              </a:rPr>
              <a:t>Bild zuschneiden unter: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Format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Zuschneiden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 err="1">
                <a:latin typeface="+mn-lt"/>
              </a:rPr>
              <a:t>Zuschneidewerkzeug</a:t>
            </a:r>
            <a:r>
              <a:rPr lang="de-DE" sz="833" dirty="0">
                <a:latin typeface="+mn-lt"/>
              </a:rPr>
              <a:t> horizontal bis zur ersten oder zweiten Linie ziehen</a:t>
            </a:r>
          </a:p>
        </p:txBody>
      </p:sp>
      <p:pic>
        <p:nvPicPr>
          <p:cNvPr id="7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pic>
        <p:nvPicPr>
          <p:cNvPr id="9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15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88000" y="248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93967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2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9258303" y="449793"/>
            <a:ext cx="1641475" cy="8613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>
                <a:latin typeface="+mn-lt"/>
              </a:rPr>
              <a:t>Bild zuschneiden unter: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Format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Zuschneiden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 err="1">
                <a:latin typeface="+mn-lt"/>
              </a:rPr>
              <a:t>Zuschneidewerkzeug</a:t>
            </a:r>
            <a:r>
              <a:rPr lang="de-DE" sz="833" dirty="0">
                <a:latin typeface="+mn-lt"/>
              </a:rPr>
              <a:t> horizontal bis zur ersten oder zweiten Linie ziehen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pic>
        <p:nvPicPr>
          <p:cNvPr id="7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88000" y="3948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88000" y="4359002"/>
            <a:ext cx="8568000" cy="67734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2082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9"/>
          <p:cNvCxnSpPr/>
          <p:nvPr/>
        </p:nvCxnSpPr>
        <p:spPr>
          <a:xfrm>
            <a:off x="287341" y="5033698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47445" y="5120640"/>
            <a:ext cx="2114852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88000" y="248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5213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mittig, horizontale 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9"/>
          <p:cNvCxnSpPr/>
          <p:nvPr/>
        </p:nvCxnSpPr>
        <p:spPr>
          <a:xfrm>
            <a:off x="287341" y="2530740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88000" y="266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7250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67" b="1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87341" y="1404000"/>
            <a:ext cx="8569325" cy="2661708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62783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2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9258303" y="449793"/>
            <a:ext cx="1641475" cy="8613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>
                <a:latin typeface="+mn-lt"/>
              </a:rPr>
              <a:t>Bild zuschneiden unter: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Format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Zuschneiden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 err="1">
                <a:latin typeface="+mn-lt"/>
              </a:rPr>
              <a:t>Zuschneidewerkzeug</a:t>
            </a:r>
            <a:r>
              <a:rPr lang="de-DE" sz="833" dirty="0">
                <a:latin typeface="+mn-lt"/>
              </a:rPr>
              <a:t> horizontal bis zur ersten oder zweiten Linie ziehen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88000" y="3948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88000" y="4359002"/>
            <a:ext cx="8568000" cy="67734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389984"/>
            <a:ext cx="9144000" cy="610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6997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0" y="960000"/>
            <a:ext cx="8568000" cy="210000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67" b="1" i="0"/>
            </a:lvl1pPr>
            <a:lvl2pPr marL="179993" indent="149994">
              <a:buClr>
                <a:schemeClr val="tx2"/>
              </a:buClr>
              <a:defRPr sz="1500"/>
            </a:lvl2pPr>
            <a:lvl3pPr marL="359986" indent="149994">
              <a:buClr>
                <a:schemeClr val="tx2"/>
              </a:buClr>
              <a:buFont typeface="Symbol" panose="05050102010706020507" pitchFamily="18" charset="2"/>
              <a:buChar char="-"/>
              <a:defRPr sz="1333"/>
            </a:lvl3pPr>
            <a:lvl4pPr marL="539978" indent="149994">
              <a:buClr>
                <a:schemeClr val="tx2"/>
              </a:buClr>
              <a:buFont typeface="Wingdings" panose="05000000000000000000" pitchFamily="2" charset="2"/>
              <a:buChar char="§"/>
              <a:defRPr sz="1333"/>
            </a:lvl4pPr>
            <a:lvl5pPr marL="719971" indent="149994">
              <a:buClr>
                <a:schemeClr val="tx2"/>
              </a:buClr>
              <a:buFont typeface="Arial" panose="020B0604020202020204" pitchFamily="34" charset="0"/>
              <a:buChar char="-"/>
              <a:defRPr sz="1333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287341" y="1404002"/>
            <a:ext cx="8569325" cy="312605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7856521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3" y="960001"/>
            <a:ext cx="4115325" cy="194098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67" b="1" i="0"/>
            </a:lvl1pPr>
            <a:lvl2pPr marL="179993" indent="149994">
              <a:buClr>
                <a:schemeClr val="tx2"/>
              </a:buClr>
              <a:defRPr sz="1500"/>
            </a:lvl2pPr>
            <a:lvl3pPr marL="359986" indent="149994">
              <a:buClr>
                <a:schemeClr val="tx2"/>
              </a:buClr>
              <a:buFont typeface="Symbol" panose="05050102010706020507" pitchFamily="18" charset="2"/>
              <a:buChar char="-"/>
              <a:defRPr sz="1333"/>
            </a:lvl3pPr>
            <a:lvl4pPr marL="539978" indent="149994">
              <a:buClr>
                <a:schemeClr val="tx2"/>
              </a:buClr>
              <a:buFont typeface="Wingdings" panose="05000000000000000000" pitchFamily="2" charset="2"/>
              <a:buChar char="§"/>
              <a:defRPr sz="1333"/>
            </a:lvl4pPr>
            <a:lvl5pPr marL="719971" indent="149994">
              <a:buClr>
                <a:schemeClr val="tx2"/>
              </a:buClr>
              <a:buFont typeface="Arial" panose="020B0604020202020204" pitchFamily="34" charset="0"/>
              <a:buChar char="-"/>
              <a:defRPr sz="1333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287340" y="1404002"/>
            <a:ext cx="4115986" cy="312605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740677" y="960001"/>
            <a:ext cx="4115325" cy="194098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67" b="1" i="0"/>
            </a:lvl1pPr>
            <a:lvl2pPr marL="179993" indent="149994">
              <a:buClr>
                <a:schemeClr val="tx2"/>
              </a:buClr>
              <a:defRPr sz="1500"/>
            </a:lvl2pPr>
            <a:lvl3pPr marL="359986" indent="149994">
              <a:buClr>
                <a:schemeClr val="tx2"/>
              </a:buClr>
              <a:buFont typeface="Symbol" panose="05050102010706020507" pitchFamily="18" charset="2"/>
              <a:buChar char="-"/>
              <a:defRPr sz="1333"/>
            </a:lvl3pPr>
            <a:lvl4pPr marL="539978" indent="149994">
              <a:buClr>
                <a:schemeClr val="tx2"/>
              </a:buClr>
              <a:buFont typeface="Wingdings" panose="05000000000000000000" pitchFamily="2" charset="2"/>
              <a:buChar char="§"/>
              <a:defRPr sz="1333"/>
            </a:lvl4pPr>
            <a:lvl5pPr marL="719971" indent="149994">
              <a:buClr>
                <a:schemeClr val="tx2"/>
              </a:buClr>
              <a:buFont typeface="Arial" panose="020B0604020202020204" pitchFamily="34" charset="0"/>
              <a:buChar char="-"/>
              <a:defRPr sz="1333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40015" y="1404002"/>
            <a:ext cx="4115986" cy="312605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0316667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Tex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5363" y="1403615"/>
            <a:ext cx="2781300" cy="299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67" b="1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287340" y="1404003"/>
            <a:ext cx="5648325" cy="3321629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9968638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338" y="960437"/>
            <a:ext cx="8572500" cy="338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87341" y="4466168"/>
            <a:ext cx="8559667" cy="4162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75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9528619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67" b="1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Diagrammplatzhalter 8"/>
          <p:cNvSpPr>
            <a:spLocks noGrp="1"/>
          </p:cNvSpPr>
          <p:nvPr>
            <p:ph type="chart" sz="quarter" idx="13"/>
          </p:nvPr>
        </p:nvSpPr>
        <p:spPr>
          <a:xfrm>
            <a:off x="287341" y="1404000"/>
            <a:ext cx="8569325" cy="3026833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noProof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836873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r Verbinder 9"/>
          <p:cNvCxnSpPr/>
          <p:nvPr/>
        </p:nvCxnSpPr>
        <p:spPr>
          <a:xfrm>
            <a:off x="287341" y="5033698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287341" y="2073012"/>
            <a:ext cx="8569325" cy="899583"/>
          </a:xfrm>
          <a:prstGeom prst="rect">
            <a:avLst/>
          </a:prstGeom>
        </p:spPr>
        <p:txBody>
          <a:bodyPr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baseline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DE" sz="2667" dirty="0"/>
              <a:t>Vielen Dank</a:t>
            </a:r>
            <a:br>
              <a:rPr lang="de-DE" sz="2667" dirty="0"/>
            </a:br>
            <a:r>
              <a:rPr lang="de-DE" sz="2667" dirty="0"/>
              <a:t>für Eure Aufmerksamkeit!</a:t>
            </a:r>
            <a:endParaRPr lang="en-US" sz="2667" dirty="0"/>
          </a:p>
        </p:txBody>
      </p:sp>
      <p:pic>
        <p:nvPicPr>
          <p:cNvPr id="5" name="Grafik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31387" y="5055408"/>
            <a:ext cx="2346968" cy="659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3324000"/>
            <a:ext cx="8569325" cy="138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33" b="0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2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855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9"/>
          <p:cNvCxnSpPr/>
          <p:nvPr/>
        </p:nvCxnSpPr>
        <p:spPr>
          <a:xfrm>
            <a:off x="287341" y="5033698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47445" y="5120640"/>
            <a:ext cx="2114852" cy="59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88000" y="248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4841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mittig, horizontale 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9"/>
          <p:cNvCxnSpPr/>
          <p:nvPr/>
        </p:nvCxnSpPr>
        <p:spPr>
          <a:xfrm>
            <a:off x="287341" y="2530740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97474" y="5036346"/>
            <a:ext cx="2414794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-1755775" y="543721"/>
            <a:ext cx="1641475" cy="40657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b="1" dirty="0"/>
              <a:t>Logo in neuer Logosystematik einfügen: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Zum Anpassen der Fußzeile unt</a:t>
            </a:r>
            <a:r>
              <a:rPr lang="de-DE" sz="833" dirty="0"/>
              <a:t>er Karteireiter Ansicht &gt; auf Folienmaster klicken. Links in der Übersicht auf die oberste Folie scrollen und dort in die Fußzeile klicken. Das Beispiellogo kann nun entfernt werden. </a:t>
            </a:r>
            <a:endParaRPr lang="de-DE" sz="833" dirty="0">
              <a:latin typeface="+mn-lt"/>
            </a:endParaRP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Einfügen über Karteireiter Einfügen &gt; Grafik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Logo auswählen (PNG in RGB) 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>
                <a:latin typeface="+mn-lt"/>
              </a:rPr>
              <a:t>Skalieren: Doppelklick auf Logo &gt; </a:t>
            </a:r>
            <a:r>
              <a:rPr lang="de-DE" sz="833" dirty="0"/>
              <a:t>unter Schriftgrad (rechts im Kopf) Höhe 2,26 cm  einstellen (</a:t>
            </a:r>
            <a:r>
              <a:rPr lang="de-DE" sz="833" dirty="0">
                <a:latin typeface="+mn-lt"/>
              </a:rPr>
              <a:t>Breite variiert je nach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33" dirty="0">
                <a:latin typeface="+mn-lt"/>
              </a:rPr>
              <a:t>     Schutzraum)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mit Schutzraum am rechten untern Rand platzieren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Masteransicht schließen. Das Logo ist nun auf allen  Inhalts-Folien getauscht.</a:t>
            </a:r>
          </a:p>
          <a:p>
            <a:pPr marL="142869" indent="-142869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833" dirty="0"/>
              <a:t>Zum Tauschen der Logos in Titel- und Abschlussfolie die jeweilige Masterfolie links anklicken und dort ebenso verfahren. </a:t>
            </a:r>
            <a:endParaRPr lang="de-DE" sz="833" dirty="0">
              <a:latin typeface="+mn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88000" y="2073000"/>
            <a:ext cx="8568000" cy="4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667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88000" y="2664000"/>
            <a:ext cx="8568000" cy="137980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1667">
                <a:solidFill>
                  <a:schemeClr val="tx1"/>
                </a:solidFill>
              </a:defRPr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87341" y="5189806"/>
            <a:ext cx="731837" cy="330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alpha val="0"/>
                  </a:schemeClr>
                </a:solidFill>
              </a:defRPr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7780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67" b="1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87341" y="1404000"/>
            <a:ext cx="8569325" cy="2661708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82026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0" y="960000"/>
            <a:ext cx="8568000" cy="210000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67" b="1" i="0"/>
            </a:lvl1pPr>
            <a:lvl2pPr marL="179993" indent="149994">
              <a:buClr>
                <a:schemeClr val="tx2"/>
              </a:buClr>
              <a:defRPr sz="1500"/>
            </a:lvl2pPr>
            <a:lvl3pPr marL="359986" indent="149994">
              <a:buClr>
                <a:schemeClr val="tx2"/>
              </a:buClr>
              <a:buFont typeface="Symbol" panose="05050102010706020507" pitchFamily="18" charset="2"/>
              <a:buChar char="-"/>
              <a:defRPr sz="1333"/>
            </a:lvl3pPr>
            <a:lvl4pPr marL="539978" indent="149994">
              <a:buClr>
                <a:schemeClr val="tx2"/>
              </a:buClr>
              <a:buFont typeface="Wingdings" panose="05000000000000000000" pitchFamily="2" charset="2"/>
              <a:buChar char="§"/>
              <a:defRPr sz="1333"/>
            </a:lvl4pPr>
            <a:lvl5pPr marL="719971" indent="149994">
              <a:buClr>
                <a:schemeClr val="tx2"/>
              </a:buClr>
              <a:buFont typeface="Arial" panose="020B0604020202020204" pitchFamily="34" charset="0"/>
              <a:buChar char="-"/>
              <a:defRPr sz="1333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287341" y="1404002"/>
            <a:ext cx="8569325" cy="312605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915022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3" y="960001"/>
            <a:ext cx="4115325" cy="194098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67" b="1" i="0"/>
            </a:lvl1pPr>
            <a:lvl2pPr marL="179993" indent="149994">
              <a:buClr>
                <a:schemeClr val="tx2"/>
              </a:buClr>
              <a:defRPr sz="1500"/>
            </a:lvl2pPr>
            <a:lvl3pPr marL="359986" indent="149994">
              <a:buClr>
                <a:schemeClr val="tx2"/>
              </a:buClr>
              <a:buFont typeface="Symbol" panose="05050102010706020507" pitchFamily="18" charset="2"/>
              <a:buChar char="-"/>
              <a:defRPr sz="1333"/>
            </a:lvl3pPr>
            <a:lvl4pPr marL="539978" indent="149994">
              <a:buClr>
                <a:schemeClr val="tx2"/>
              </a:buClr>
              <a:buFont typeface="Wingdings" panose="05000000000000000000" pitchFamily="2" charset="2"/>
              <a:buChar char="§"/>
              <a:defRPr sz="1333"/>
            </a:lvl4pPr>
            <a:lvl5pPr marL="719971" indent="149994">
              <a:buClr>
                <a:schemeClr val="tx2"/>
              </a:buClr>
              <a:buFont typeface="Arial" panose="020B0604020202020204" pitchFamily="34" charset="0"/>
              <a:buChar char="-"/>
              <a:defRPr sz="1333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287340" y="1404002"/>
            <a:ext cx="4115986" cy="312605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740677" y="960001"/>
            <a:ext cx="4115325" cy="194098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67" b="1" i="0"/>
            </a:lvl1pPr>
            <a:lvl2pPr marL="179993" indent="149994">
              <a:buClr>
                <a:schemeClr val="tx2"/>
              </a:buClr>
              <a:defRPr sz="1500"/>
            </a:lvl2pPr>
            <a:lvl3pPr marL="359986" indent="149994">
              <a:buClr>
                <a:schemeClr val="tx2"/>
              </a:buClr>
              <a:buFont typeface="Symbol" panose="05050102010706020507" pitchFamily="18" charset="2"/>
              <a:buChar char="-"/>
              <a:defRPr sz="1333"/>
            </a:lvl3pPr>
            <a:lvl4pPr marL="539978" indent="149994">
              <a:buClr>
                <a:schemeClr val="tx2"/>
              </a:buClr>
              <a:buFont typeface="Wingdings" panose="05000000000000000000" pitchFamily="2" charset="2"/>
              <a:buChar char="§"/>
              <a:defRPr sz="1333"/>
            </a:lvl4pPr>
            <a:lvl5pPr marL="719971" indent="149994">
              <a:buClr>
                <a:schemeClr val="tx2"/>
              </a:buClr>
              <a:buFont typeface="Arial" panose="020B0604020202020204" pitchFamily="34" charset="0"/>
              <a:buChar char="-"/>
              <a:defRPr sz="1333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40015" y="1404002"/>
            <a:ext cx="4115986" cy="312605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688279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Tex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363" y="1403615"/>
            <a:ext cx="2781300" cy="299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168000"/>
            <a:ext cx="8568000" cy="453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288003" y="960000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1667" b="1"/>
            </a:lvl1pPr>
            <a:lvl2pPr marL="380985" indent="0">
              <a:buFontTx/>
              <a:buNone/>
              <a:defRPr sz="1500"/>
            </a:lvl2pPr>
            <a:lvl3pPr marL="761970" indent="0">
              <a:buFontTx/>
              <a:buNone/>
              <a:defRPr sz="1500"/>
            </a:lvl3pPr>
            <a:lvl4pPr marL="1142954" indent="0">
              <a:buFontTx/>
              <a:buNone/>
              <a:defRPr sz="1500"/>
            </a:lvl4pPr>
            <a:lvl5pPr marL="1523939" indent="0">
              <a:buFontTx/>
              <a:buNone/>
              <a:defRPr sz="1500"/>
            </a:lvl5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287340" y="1404003"/>
            <a:ext cx="5648325" cy="3321629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110088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14584" y="5217913"/>
            <a:ext cx="4251325" cy="369331"/>
          </a:xfrm>
          <a:prstGeom prst="rect">
            <a:avLst/>
          </a:prstGeom>
        </p:spPr>
        <p:txBody>
          <a:bodyPr lIns="0" tIns="0" rIns="0" bIns="0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750" b="0" dirty="0"/>
              <a:t>Impulsgebung Teil II – </a:t>
            </a:r>
            <a:br>
              <a:rPr lang="de-DE" sz="750" b="0" dirty="0"/>
            </a:br>
            <a:r>
              <a:rPr lang="de-DE" sz="750" b="0" dirty="0"/>
              <a:t>Wie kann ich meine eigene Impulsgebung verbessern? </a:t>
            </a:r>
            <a:r>
              <a:rPr lang="de-DE" sz="750" dirty="0"/>
              <a:t>|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750" dirty="0"/>
              <a:t>Melanie Ansteeg</a:t>
            </a:r>
          </a:p>
        </p:txBody>
      </p:sp>
      <p:cxnSp>
        <p:nvCxnSpPr>
          <p:cNvPr id="11" name="Gerader Verbinder 10"/>
          <p:cNvCxnSpPr/>
          <p:nvPr/>
        </p:nvCxnSpPr>
        <p:spPr>
          <a:xfrm>
            <a:off x="287341" y="678657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>
            <a:off x="287341" y="5033698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Grafik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3218" y="5090160"/>
            <a:ext cx="2223306" cy="6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feld 6"/>
          <p:cNvSpPr txBox="1">
            <a:spLocks noChangeArrowheads="1"/>
          </p:cNvSpPr>
          <p:nvPr/>
        </p:nvSpPr>
        <p:spPr bwMode="auto">
          <a:xfrm>
            <a:off x="-2244725" y="4509825"/>
            <a:ext cx="2032000" cy="111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833" b="1"/>
              <a:t>Fußzeile anpassen:</a:t>
            </a:r>
            <a:endParaRPr lang="de-DE" altLang="de-DE" sz="833"/>
          </a:p>
          <a:p>
            <a:pPr eaLnBrk="1" hangingPunct="1">
              <a:defRPr/>
            </a:pPr>
            <a:r>
              <a:rPr lang="de-DE" altLang="de-DE" sz="833"/>
              <a:t>Zum Anpassen der Fußzeile unter Karteireiter Ansicht &gt; auf Folienmaster klicken. Links in der Übersicht auf die oberste Folie scrollen und dort in die Fußzeile klicken. So wird der Text automatisch auf allen Seiten angepasst.</a:t>
            </a:r>
            <a:endParaRPr lang="de-DE" altLang="de-DE" sz="833" b="1"/>
          </a:p>
        </p:txBody>
      </p:sp>
      <p:sp>
        <p:nvSpPr>
          <p:cNvPr id="1031" name="Textfeld 14"/>
          <p:cNvSpPr txBox="1">
            <a:spLocks noChangeArrowheads="1"/>
          </p:cNvSpPr>
          <p:nvPr/>
        </p:nvSpPr>
        <p:spPr bwMode="auto">
          <a:xfrm>
            <a:off x="287341" y="5328233"/>
            <a:ext cx="730250" cy="329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E80E27-E21F-4B26-8AF8-2532D79B1220}" type="slidenum">
              <a:rPr lang="de-DE" altLang="de-DE" sz="750">
                <a:solidFill>
                  <a:schemeClr val="tx2"/>
                </a:solidFill>
              </a:rPr>
              <a:pPr/>
              <a:t>‹Nr.›</a:t>
            </a:fld>
            <a:endParaRPr lang="de-DE" altLang="de-DE" sz="750" dirty="0">
              <a:solidFill>
                <a:schemeClr val="tx2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1DE3E9-9A81-B645-8DC8-38D9E8B6497A}"/>
              </a:ext>
            </a:extLst>
          </p:cNvPr>
          <p:cNvSpPr txBox="1"/>
          <p:nvPr userDrawn="1"/>
        </p:nvSpPr>
        <p:spPr>
          <a:xfrm>
            <a:off x="4441371" y="53082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798" r:id="rId6"/>
    <p:sldLayoutId id="2147483799" r:id="rId7"/>
    <p:sldLayoutId id="2147483809" r:id="rId8"/>
    <p:sldLayoutId id="2147483806" r:id="rId9"/>
    <p:sldLayoutId id="2147483807" r:id="rId10"/>
    <p:sldLayoutId id="2147483800" r:id="rId11"/>
    <p:sldLayoutId id="2147483808" r:id="rId12"/>
  </p:sldLayoutIdLst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38098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76197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142954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52393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179909" indent="-179909" algn="l" defTabSz="17990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tabLst>
          <a:tab pos="179909" algn="l"/>
        </a:tabLst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59819" indent="-179909" algn="l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Symbol" panose="05050102010706020507" pitchFamily="18" charset="2"/>
        <a:buChar char="-"/>
        <a:tabLst>
          <a:tab pos="359819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39728" indent="-179909" algn="l" defTabSz="17990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tabLst>
          <a:tab pos="539728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19638" indent="-179909" algn="l" defTabSz="17990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anose="020B0604020202020204" pitchFamily="34" charset="0"/>
        <a:buChar char="-"/>
        <a:tabLst>
          <a:tab pos="719638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19638" indent="-17990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-"/>
        <a:tabLst>
          <a:tab pos="746095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348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23953" y="5189804"/>
            <a:ext cx="4251325" cy="525198"/>
          </a:xfrm>
          <a:prstGeom prst="rect">
            <a:avLst/>
          </a:prstGeom>
        </p:spPr>
        <p:txBody>
          <a:bodyPr lIns="0" tIns="0" rIns="0" bIns="0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00" b="0" dirty="0"/>
              <a:t>Vom Mathematiklehren auf Distanz zum nachhaltigen Einsatz </a:t>
            </a:r>
            <a:r>
              <a:rPr lang="de-DE" sz="750" dirty="0"/>
              <a:t>|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750" dirty="0"/>
              <a:t>Aachener </a:t>
            </a:r>
            <a:r>
              <a:rPr lang="de-DE" sz="750" dirty="0" err="1"/>
              <a:t>Didaktiktag</a:t>
            </a:r>
            <a:r>
              <a:rPr lang="de-DE" sz="750" dirty="0"/>
              <a:t> 2020 | 3.11.2020 |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750" dirty="0"/>
              <a:t>Marvin Titz, Stefan </a:t>
            </a:r>
            <a:r>
              <a:rPr lang="de-DE" sz="750" dirty="0" err="1"/>
              <a:t>Pohlkamp</a:t>
            </a:r>
            <a:r>
              <a:rPr lang="de-DE" sz="750" dirty="0"/>
              <a:t> | </a:t>
            </a:r>
            <a:r>
              <a:rPr lang="de-DE" sz="750" dirty="0" err="1"/>
              <a:t>LuF</a:t>
            </a:r>
            <a:r>
              <a:rPr lang="de-DE" sz="750" dirty="0"/>
              <a:t> Didaktik der Mathematik |    </a:t>
            </a:r>
          </a:p>
        </p:txBody>
      </p:sp>
      <p:cxnSp>
        <p:nvCxnSpPr>
          <p:cNvPr id="11" name="Gerader Verbinder 10"/>
          <p:cNvCxnSpPr/>
          <p:nvPr/>
        </p:nvCxnSpPr>
        <p:spPr>
          <a:xfrm>
            <a:off x="287341" y="678657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>
            <a:off x="287341" y="5033698"/>
            <a:ext cx="85693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Grafik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3218" y="5090160"/>
            <a:ext cx="2223306" cy="6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feld 6"/>
          <p:cNvSpPr txBox="1">
            <a:spLocks noChangeArrowheads="1"/>
          </p:cNvSpPr>
          <p:nvPr/>
        </p:nvSpPr>
        <p:spPr bwMode="auto">
          <a:xfrm>
            <a:off x="-2244725" y="4509825"/>
            <a:ext cx="2032000" cy="111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833" b="1"/>
              <a:t>Fußzeile anpassen:</a:t>
            </a:r>
            <a:endParaRPr lang="de-DE" altLang="de-DE" sz="833"/>
          </a:p>
          <a:p>
            <a:pPr eaLnBrk="1" hangingPunct="1">
              <a:defRPr/>
            </a:pPr>
            <a:r>
              <a:rPr lang="de-DE" altLang="de-DE" sz="833"/>
              <a:t>Zum Anpassen der Fußzeile unter Karteireiter Ansicht &gt; auf Folienmaster klicken. Links in der Übersicht auf die oberste Folie scrollen und dort in die Fußzeile klicken. So wird der Text automatisch auf allen Seiten angepasst.</a:t>
            </a:r>
            <a:endParaRPr lang="de-DE" altLang="de-DE" sz="833" b="1"/>
          </a:p>
        </p:txBody>
      </p:sp>
      <p:sp>
        <p:nvSpPr>
          <p:cNvPr id="1031" name="Textfeld 14"/>
          <p:cNvSpPr txBox="1">
            <a:spLocks noChangeArrowheads="1"/>
          </p:cNvSpPr>
          <p:nvPr/>
        </p:nvSpPr>
        <p:spPr bwMode="auto">
          <a:xfrm>
            <a:off x="288925" y="5189805"/>
            <a:ext cx="730250" cy="329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DE80E27-E21F-4B26-8AF8-2532D79B1220}" type="slidenum">
              <a:rPr lang="de-DE" altLang="de-DE" sz="750">
                <a:solidFill>
                  <a:schemeClr val="tx2"/>
                </a:solidFill>
              </a:rPr>
              <a:pPr/>
              <a:t>‹Nr.›</a:t>
            </a:fld>
            <a:endParaRPr lang="de-DE" altLang="de-DE" sz="750" dirty="0">
              <a:solidFill>
                <a:schemeClr val="tx2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1DE3E9-9A81-B645-8DC8-38D9E8B6497A}"/>
              </a:ext>
            </a:extLst>
          </p:cNvPr>
          <p:cNvSpPr txBox="1"/>
          <p:nvPr userDrawn="1"/>
        </p:nvSpPr>
        <p:spPr>
          <a:xfrm>
            <a:off x="4441371" y="53082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361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</p:sldLayoutIdLst>
  <p:hf sldNum="0"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38098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76197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142954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52393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179909" indent="-179909" algn="l" defTabSz="17990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tabLst>
          <a:tab pos="179909" algn="l"/>
        </a:tabLst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59819" indent="-179909" algn="l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Symbol" panose="05050102010706020507" pitchFamily="18" charset="2"/>
        <a:buChar char="-"/>
        <a:tabLst>
          <a:tab pos="359819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39728" indent="-179909" algn="l" defTabSz="17990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tabLst>
          <a:tab pos="539728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19638" indent="-179909" algn="l" defTabSz="17990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anose="020B0604020202020204" pitchFamily="34" charset="0"/>
        <a:buChar char="-"/>
        <a:tabLst>
          <a:tab pos="719638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19638" indent="-17990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-"/>
        <a:tabLst>
          <a:tab pos="746095" algn="l"/>
        </a:tabLst>
        <a:defRPr sz="13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svg"/><Relationship Id="rId7" Type="http://schemas.openxmlformats.org/officeDocument/2006/relationships/image" Target="../media/image16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Relationship Id="rId9" Type="http://schemas.openxmlformats.org/officeDocument/2006/relationships/image" Target="../media/image2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didaktik.matha.rwth-aachen.de/de/mitarbeiter/ansteeg/index.html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achdidaktik.org/cms/download.php?cat=Ver%C3%B6ffentlichungen&amp;file=Publikationen_zur_Lehrerbildung-Anlage_1.pdf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old.mathematik.tu-dortmund.de/~prediger/veroeff/02-AllgMa-Sammelband-Mathe-Kommunikation-kl.pdf" TargetMode="External"/><Relationship Id="rId2" Type="http://schemas.openxmlformats.org/officeDocument/2006/relationships/hyperlink" Target="https://doi.org/10.11586/202008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studienseminar.rlp.de/fileadmin/user_upload/studienseminar.rlp.de/gyko/2__Impulse_setzen.pdf" TargetMode="External"/><Relationship Id="rId5" Type="http://schemas.openxmlformats.org/officeDocument/2006/relationships/hyperlink" Target="https://www.kmk.org/fileadmin/veroeffentlichungen_beschluesse/2008/2008_10_16-Fachprofile-Lehrerbildung.pdf" TargetMode="External"/><Relationship Id="rId4" Type="http://schemas.openxmlformats.org/officeDocument/2006/relationships/hyperlink" Target="https://www.kmk.org/fileadmin/veroeffentlichungen_beschluesse/2004/2004_12_16-Standards-Lehrerbildung-Bildungswissenschaften.pd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sts-gym-marburg.bildung.hessen.de/grundlagenpapiere/broschure_lehrkrafteakademie_in_teraktiv_v1_end_ms_09062017.pdf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hal.science/hal-04833321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de-de/foto/licht-pinsel-haus-gefroren-7544436/" TargetMode="External"/><Relationship Id="rId2" Type="http://schemas.openxmlformats.org/officeDocument/2006/relationships/hyperlink" Target="https://pixabay.com/de/vectors/sprechblasen-kommentare-orange-303206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pexels.com/de-de/foto/menschen-frau-kunst-schule-8613059/" TargetMode="External"/><Relationship Id="rId5" Type="http://schemas.openxmlformats.org/officeDocument/2006/relationships/hyperlink" Target="https://www.pexels.com/de-de/foto/menschen-frau-sitzung-schule-8613089/" TargetMode="External"/><Relationship Id="rId4" Type="http://schemas.openxmlformats.org/officeDocument/2006/relationships/hyperlink" Target="https://www.pexels.com/de-de/foto/menschen-frau-sitzung-schule-8613091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svg"/><Relationship Id="rId7" Type="http://schemas.openxmlformats.org/officeDocument/2006/relationships/image" Target="../media/image22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2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0.svg"/><Relationship Id="rId7" Type="http://schemas.openxmlformats.org/officeDocument/2006/relationships/image" Target="../media/image22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Relationship Id="rId9" Type="http://schemas.openxmlformats.org/officeDocument/2006/relationships/image" Target="../media/image18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2.svg"/><Relationship Id="rId7" Type="http://schemas.openxmlformats.org/officeDocument/2006/relationships/image" Target="../media/image2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Relationship Id="rId9" Type="http://schemas.openxmlformats.org/officeDocument/2006/relationships/image" Target="..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288000" y="3277440"/>
            <a:ext cx="8568000" cy="1488198"/>
          </a:xfrm>
        </p:spPr>
        <p:txBody>
          <a:bodyPr/>
          <a:lstStyle/>
          <a:p>
            <a:r>
              <a:rPr lang="de-DE" dirty="0"/>
              <a:t>Impulsgebung </a:t>
            </a:r>
            <a:r>
              <a:rPr lang="de-DE"/>
              <a:t>Teil II</a:t>
            </a:r>
            <a:br>
              <a:rPr lang="de-DE" dirty="0"/>
            </a:br>
            <a:r>
              <a:rPr lang="de-DE" sz="1900" b="0" dirty="0"/>
              <a:t>Wie kann ich meine eigene Impulsgebung verbessern?</a:t>
            </a:r>
            <a:endParaRPr lang="de-DE" sz="19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8845704-0415-1199-AFCE-7E4D5C10A42A}"/>
              </a:ext>
            </a:extLst>
          </p:cNvPr>
          <p:cNvSpPr txBox="1"/>
          <p:nvPr/>
        </p:nvSpPr>
        <p:spPr>
          <a:xfrm>
            <a:off x="1398141" y="5153222"/>
            <a:ext cx="41729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Dieses Werk steht unter einer Creative Commons Lizenz vom Typ </a:t>
            </a:r>
            <a:br>
              <a:rPr lang="de-DE" sz="900" dirty="0"/>
            </a:br>
            <a:r>
              <a:rPr lang="de-DE" sz="900" dirty="0"/>
              <a:t>Namensnennung – Weitergabe unter gleichen Bedingungen.</a:t>
            </a:r>
            <a:br>
              <a:rPr lang="de-DE" sz="900" dirty="0"/>
            </a:br>
            <a:r>
              <a:rPr lang="de-DE" sz="900" dirty="0"/>
              <a:t>Die Lizenz ist unter </a:t>
            </a:r>
            <a:r>
              <a:rPr lang="de-DE" sz="900" dirty="0">
                <a:hlinkClick r:id="rId2"/>
              </a:rPr>
              <a:t>https://creativecommons.org/licenses/by-sa/4.0/</a:t>
            </a:r>
            <a:r>
              <a:rPr lang="de-DE" sz="900" dirty="0"/>
              <a:t> einsehbar.</a:t>
            </a:r>
          </a:p>
        </p:txBody>
      </p:sp>
      <p:pic>
        <p:nvPicPr>
          <p:cNvPr id="3" name="Grafik 2" descr="Ein Bild, das Symbol, Kreis, Screenshot, Grafiken enthält.&#10;&#10;Automatisch generierte Beschreibung">
            <a:extLst>
              <a:ext uri="{FF2B5EF4-FFF2-40B4-BE49-F238E27FC236}">
                <a16:creationId xmlns:a16="http://schemas.microsoft.com/office/drawing/2014/main" id="{FB451898-4D59-F60C-E0A7-ABBD4F47F9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30" y="5153222"/>
            <a:ext cx="1227411" cy="429442"/>
          </a:xfrm>
          <a:prstGeom prst="rect">
            <a:avLst/>
          </a:prstGeom>
        </p:spPr>
      </p:pic>
      <p:sp>
        <p:nvSpPr>
          <p:cNvPr id="6" name="Untertitel 5">
            <a:extLst>
              <a:ext uri="{FF2B5EF4-FFF2-40B4-BE49-F238E27FC236}">
                <a16:creationId xmlns:a16="http://schemas.microsoft.com/office/drawing/2014/main" id="{A4CAC74F-A54E-29B4-C729-8656E6E8EF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000" y="4359002"/>
            <a:ext cx="8568000" cy="731158"/>
          </a:xfrm>
        </p:spPr>
        <p:txBody>
          <a:bodyPr/>
          <a:lstStyle/>
          <a:p>
            <a:endParaRPr lang="de-DE" altLang="de-DE" dirty="0"/>
          </a:p>
          <a:p>
            <a:r>
              <a:rPr lang="de-DE" altLang="de-DE" dirty="0"/>
              <a:t>Melanie Ansteeg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5697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CB7C0E-7DAE-8647-40AA-E0E69A02F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Langfristige Zielsetzung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4713EF-1AE3-C4BC-3EC3-DA85834794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Einzelarbeit (ca. 10 Min.)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A72893-462A-6C78-3002-421AA9E54E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Was erscheint Ihnen bei der Impulsgebung besonders wichtig?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Setzen Sie sich zwei Ziele, die Sie in Zukunft im Hinblick auf Ihre Impulsgebung verfolgen möchten. </a:t>
            </a:r>
            <a:br>
              <a:rPr lang="de-DE" dirty="0"/>
            </a:br>
            <a:r>
              <a:rPr lang="de-DE" i="1" dirty="0"/>
              <a:t>(Hinweis: Die Ziele sollten nicht zu umfangreich sein - „Weniger ist mehr“)</a:t>
            </a:r>
          </a:p>
        </p:txBody>
      </p:sp>
    </p:spTree>
    <p:extLst>
      <p:ext uri="{BB962C8B-B14F-4D97-AF65-F5344CB8AC3E}">
        <p14:creationId xmlns:p14="http://schemas.microsoft.com/office/powerpoint/2010/main" val="1096624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233598" y="1602211"/>
            <a:ext cx="8569325" cy="394478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Kurzer Rückblick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de-DE" b="1" dirty="0">
                <a:solidFill>
                  <a:schemeClr val="bg1">
                    <a:lumMod val="65000"/>
                  </a:schemeClr>
                </a:solidFill>
              </a:rPr>
              <a:t>Teil I: 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Reflexion und Austausch zur Erprobungsphase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de-DE" b="1" dirty="0">
                <a:solidFill>
                  <a:schemeClr val="bg1">
                    <a:lumMod val="65000"/>
                  </a:schemeClr>
                </a:solidFill>
              </a:rPr>
              <a:t>Teil II: 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Langfristige Zielsetzung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/>
          </a:p>
          <a:p>
            <a:pPr marL="0" indent="0">
              <a:spcAft>
                <a:spcPts val="0"/>
              </a:spcAft>
              <a:buNone/>
            </a:pPr>
            <a:r>
              <a:rPr lang="de-DE" dirty="0"/>
              <a:t>Abschlussrunde</a:t>
            </a:r>
          </a:p>
        </p:txBody>
      </p:sp>
      <p:pic>
        <p:nvPicPr>
          <p:cNvPr id="9" name="Grafik 8" descr="Liste mit einfarbiger Füllu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27018" y="2819511"/>
            <a:ext cx="648000" cy="648000"/>
          </a:xfrm>
          <a:prstGeom prst="rect">
            <a:avLst/>
          </a:prstGeom>
        </p:spPr>
      </p:pic>
      <p:pic>
        <p:nvPicPr>
          <p:cNvPr id="7" name="Grafik 6" descr="Gute Idee mit einfarbiger Füllung">
            <a:extLst>
              <a:ext uri="{FF2B5EF4-FFF2-40B4-BE49-F238E27FC236}">
                <a16:creationId xmlns:a16="http://schemas.microsoft.com/office/drawing/2014/main" id="{BB54A21F-D687-7ABA-FF3E-20764CB2C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27018" y="1424813"/>
            <a:ext cx="648000" cy="648000"/>
          </a:xfrm>
          <a:prstGeom prst="rect">
            <a:avLst/>
          </a:prstGeom>
        </p:spPr>
      </p:pic>
      <p:pic>
        <p:nvPicPr>
          <p:cNvPr id="3" name="Grafik 2" descr="Winkegeste mit einfarbiger Füllung">
            <a:extLst>
              <a:ext uri="{FF2B5EF4-FFF2-40B4-BE49-F238E27FC236}">
                <a16:creationId xmlns:a16="http://schemas.microsoft.com/office/drawing/2014/main" id="{89D652A6-0018-83D7-568B-37D53E5A2E11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27018" y="3516860"/>
            <a:ext cx="648000" cy="648000"/>
          </a:xfrm>
          <a:prstGeom prst="rect">
            <a:avLst/>
          </a:prstGeom>
        </p:spPr>
      </p:pic>
      <p:pic>
        <p:nvPicPr>
          <p:cNvPr id="6" name="Grafik 5" descr="Kundenbewertung mit einfarbiger Füllung">
            <a:extLst>
              <a:ext uri="{FF2B5EF4-FFF2-40B4-BE49-F238E27FC236}">
                <a16:creationId xmlns:a16="http://schemas.microsoft.com/office/drawing/2014/main" id="{5381F6BF-130F-9399-6D7B-2537B13B21CD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27018" y="2122162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054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Abschlussrunde</a:t>
            </a:r>
          </a:p>
        </p:txBody>
      </p:sp>
      <p:pic>
        <p:nvPicPr>
          <p:cNvPr id="5" name="Grafik 4" descr="Besprechung Silhouett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68887" y="2168286"/>
            <a:ext cx="2806225" cy="2403714"/>
          </a:xfrm>
          <a:prstGeom prst="rect">
            <a:avLst/>
          </a:prstGeom>
        </p:spPr>
      </p:pic>
      <p:sp>
        <p:nvSpPr>
          <p:cNvPr id="6" name="Wolkenförmige Legende 5"/>
          <p:cNvSpPr/>
          <p:nvPr/>
        </p:nvSpPr>
        <p:spPr>
          <a:xfrm>
            <a:off x="1020975" y="1240211"/>
            <a:ext cx="2322727" cy="1201003"/>
          </a:xfrm>
          <a:prstGeom prst="cloudCallout">
            <a:avLst>
              <a:gd name="adj1" fmla="val 59665"/>
              <a:gd name="adj2" fmla="val 6590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 descr="Lichter an mit einfarbiger Füllu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79275" y="1240211"/>
            <a:ext cx="914400" cy="914400"/>
          </a:xfrm>
          <a:prstGeom prst="rect">
            <a:avLst/>
          </a:prstGeom>
        </p:spPr>
      </p:pic>
      <p:pic>
        <p:nvPicPr>
          <p:cNvPr id="8" name="Grafik 7" descr="Fragezeichen mit einfarbiger Füllu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25138" y="1383512"/>
            <a:ext cx="914400" cy="914400"/>
          </a:xfrm>
          <a:prstGeom prst="rect">
            <a:avLst/>
          </a:prstGeom>
        </p:spPr>
      </p:pic>
      <p:sp>
        <p:nvSpPr>
          <p:cNvPr id="9" name="Ovale Legende 8"/>
          <p:cNvSpPr/>
          <p:nvPr/>
        </p:nvSpPr>
        <p:spPr>
          <a:xfrm>
            <a:off x="5995583" y="1052495"/>
            <a:ext cx="2281784" cy="1311920"/>
          </a:xfrm>
          <a:prstGeom prst="wedgeEllipseCallout">
            <a:avLst>
              <a:gd name="adj1" fmla="val -59113"/>
              <a:gd name="adj2" fmla="val 7082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4979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288003" y="3445920"/>
            <a:ext cx="8569325" cy="1380000"/>
          </a:xfrm>
        </p:spPr>
        <p:txBody>
          <a:bodyPr/>
          <a:lstStyle/>
          <a:p>
            <a:pPr lvl="0"/>
            <a:r>
              <a:rPr lang="de-DE" dirty="0"/>
              <a:t>Kontakt: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Melanie Ansteeg</a:t>
            </a:r>
          </a:p>
          <a:p>
            <a:pPr lvl="0">
              <a:spcAft>
                <a:spcPts val="600"/>
              </a:spcAft>
            </a:pPr>
            <a:r>
              <a:rPr lang="de-DE" dirty="0"/>
              <a:t>melanie.ansteeg@rwth-aachen.de</a:t>
            </a:r>
          </a:p>
          <a:p>
            <a:pPr lvl="0"/>
            <a:r>
              <a:rPr lang="de-DE" dirty="0">
                <a:hlinkClick r:id="rId2"/>
              </a:rPr>
              <a:t>http://didaktik.matha.rwth-aachen.de/de/mitarbeiter/ansteeg/index.html</a:t>
            </a:r>
            <a:r>
              <a:rPr lang="de-DE" dirty="0"/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0304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6E0B3-357E-7FC1-8D20-F5EE3A3F5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E6B32-06D3-60A2-AA13-4AD17704C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Literatur</a:t>
            </a:r>
            <a:endParaRPr lang="de-DE" sz="1600" b="0" dirty="0">
              <a:solidFill>
                <a:schemeClr val="tx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1BF7B01-C54A-8113-5265-6D49E03FC8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auto">
          <a:xfrm>
            <a:off x="257577" y="877456"/>
            <a:ext cx="8628845" cy="417197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sz="1200" dirty="0"/>
              <a:t>Ansteeg, M. (2023): </a:t>
            </a:r>
            <a:r>
              <a:rPr lang="de-DE" sz="1200" i="1" dirty="0"/>
              <a:t>Ein guter Impuls – was ist das? </a:t>
            </a:r>
            <a:r>
              <a:rPr lang="de-DE" sz="1200" dirty="0"/>
              <a:t>Begriffsausschärfung anhand des Konzepts des Dialogischen Lernens. In: IDMI-Primar Goethe-Universität Frankfurt (Hrsg.): Beiträge zum Mathematikunterricht. 56. Jahrestagung der Gesellschaft für Didaktik der Mathematik. WTM. </a:t>
            </a:r>
          </a:p>
          <a:p>
            <a:r>
              <a:rPr lang="de-DE" sz="1200" dirty="0"/>
              <a:t>Beutelspacher, A., </a:t>
            </a:r>
            <a:r>
              <a:rPr lang="de-DE" sz="1200" dirty="0" err="1"/>
              <a:t>Danckwerts</a:t>
            </a:r>
            <a:r>
              <a:rPr lang="de-DE" sz="1200" dirty="0"/>
              <a:t>, R., Nickel, G., Spiels, S. &amp; Wickel, G. (2011): Mathematik Neu Denken. 1. Auflage. Vieweg Teubner.</a:t>
            </a:r>
          </a:p>
          <a:p>
            <a:r>
              <a:rPr lang="de-DE" sz="1200" dirty="0">
                <a:latin typeface="+mj-lt"/>
              </a:rPr>
              <a:t>Brandt, B. (2015): Partizipation in Unterrichtsgesprächen. In: De Boer, H. &amp; </a:t>
            </a:r>
            <a:r>
              <a:rPr lang="de-DE" sz="1200" dirty="0" err="1">
                <a:latin typeface="+mj-lt"/>
              </a:rPr>
              <a:t>Bonanati</a:t>
            </a:r>
            <a:r>
              <a:rPr lang="de-DE" sz="1200" dirty="0">
                <a:latin typeface="+mj-lt"/>
              </a:rPr>
              <a:t>, M. (Hrsg.). Gespräche über Lernen – Lernen im Gespräch. Springer.</a:t>
            </a:r>
          </a:p>
          <a:p>
            <a:r>
              <a:rPr lang="de-DE" sz="1200" dirty="0">
                <a:latin typeface="+mj-lt"/>
              </a:rPr>
              <a:t>De Boer, H. (2015): Lernprozesse in Unterrichtsgesprächen. In: De Boer, H. &amp; </a:t>
            </a:r>
            <a:r>
              <a:rPr lang="de-DE" sz="1200" dirty="0" err="1">
                <a:latin typeface="+mj-lt"/>
              </a:rPr>
              <a:t>Bonanati</a:t>
            </a:r>
            <a:r>
              <a:rPr lang="de-DE" sz="1200" dirty="0">
                <a:latin typeface="+mj-lt"/>
              </a:rPr>
              <a:t>, M. (Hrsg.). Gespräche über Lernen – Lernen im Gespräch. Springer.</a:t>
            </a:r>
          </a:p>
          <a:p>
            <a:r>
              <a:rPr lang="de-DE" sz="1200" dirty="0">
                <a:latin typeface="+mj-lt"/>
              </a:rPr>
              <a:t>De Boer, H. &amp; </a:t>
            </a:r>
            <a:r>
              <a:rPr lang="de-DE" sz="1200" dirty="0" err="1">
                <a:latin typeface="+mj-lt"/>
              </a:rPr>
              <a:t>Bonanati</a:t>
            </a:r>
            <a:r>
              <a:rPr lang="de-DE" sz="1200" dirty="0">
                <a:latin typeface="+mj-lt"/>
              </a:rPr>
              <a:t>, M. (Hrsg.) (2015): Gespräche über Lernen – Lernen im Gespräch. Springer.</a:t>
            </a:r>
          </a:p>
          <a:p>
            <a:pPr algn="l"/>
            <a:r>
              <a:rPr lang="de-DE" sz="1200" b="0" i="0" u="none" strike="noStrike" baseline="0" dirty="0">
                <a:latin typeface="+mj-lt"/>
              </a:rPr>
              <a:t>Gesellschaft für Fachdidaktik e. V. </a:t>
            </a:r>
            <a:r>
              <a:rPr lang="de-DE" sz="1200" dirty="0">
                <a:latin typeface="+mj-lt"/>
              </a:rPr>
              <a:t>[GFD] (2004): Fachdidaktische Kompetenzbereiche, Kompetenzen und Standards für die 1. Phase der Lehrerbildung (BA + MA). Anlage 1. URL: </a:t>
            </a:r>
            <a:r>
              <a:rPr lang="de-DE" sz="1200" dirty="0">
                <a:latin typeface="+mj-lt"/>
                <a:hlinkClick r:id="rId2"/>
              </a:rPr>
              <a:t>https://www.fachdidaktik.org/cms/download.php?cat=Ver%C3%B6ffentlichungen&amp;file=Publikationen_zur_Lehrerbildung-Anlage_1.pdf</a:t>
            </a:r>
            <a:r>
              <a:rPr lang="de-DE" sz="1200" dirty="0">
                <a:latin typeface="+mj-lt"/>
              </a:rPr>
              <a:t>.</a:t>
            </a:r>
          </a:p>
          <a:p>
            <a:r>
              <a:rPr lang="de-DE" sz="1200" dirty="0"/>
              <a:t>Heckmann, K. (2007): Von Zehnern zu Zehnteln. In: </a:t>
            </a:r>
            <a:r>
              <a:rPr lang="de-DE" sz="1200" i="1" dirty="0"/>
              <a:t>Mathematik lehren 142</a:t>
            </a:r>
            <a:r>
              <a:rPr lang="de-DE" sz="1200" dirty="0"/>
              <a:t>, S. 45-51.</a:t>
            </a:r>
          </a:p>
          <a:p>
            <a:r>
              <a:rPr lang="de-DE" sz="1200" dirty="0"/>
              <a:t>Klimke, D. (2021): </a:t>
            </a:r>
            <a:r>
              <a:rPr lang="de-DE" sz="1200" i="1" dirty="0"/>
              <a:t>Das Konzept des Dialogischen Lernens im Mathematikunterricht – Vorbehalte und Chancen aus der Sicht angehender Mathematiklehrkräfte</a:t>
            </a:r>
            <a:r>
              <a:rPr lang="de-DE" sz="1200" dirty="0"/>
              <a:t>. Dissertation. Freie Universität Berlin.</a:t>
            </a:r>
          </a:p>
          <a:p>
            <a:r>
              <a:rPr lang="de-DE" sz="1200" dirty="0"/>
              <a:t>Klimke, D. &amp; Lutz-Westphal, B. (2018): Dialogisches Lernen im Mathematikunterricht – der Dialog als grundlegendes Prinzip und Handreichungen für Lehrkräfte. In: </a:t>
            </a:r>
            <a:r>
              <a:rPr lang="de-DE" sz="1200" i="1" dirty="0"/>
              <a:t>Beiträge zum Mathematikunterricht</a:t>
            </a:r>
            <a:r>
              <a:rPr lang="de-DE" sz="1200" dirty="0"/>
              <a:t>. Münster: WTM-Verlag.</a:t>
            </a: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b="0" i="0" u="none" strike="noStrike" baseline="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marL="0" indent="0">
              <a:buNone/>
            </a:pP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641484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70B8F4-99DB-80E2-B287-8A72797E6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1FB65F-CF90-0A64-7BC5-8D90E25A4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Literatur</a:t>
            </a:r>
            <a:endParaRPr lang="de-DE" sz="1600" b="0" dirty="0">
              <a:solidFill>
                <a:schemeClr val="tx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4089846-1535-B6B4-2946-46F9F16D33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auto">
          <a:xfrm>
            <a:off x="257577" y="877456"/>
            <a:ext cx="8628845" cy="417197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sz="1200" dirty="0" err="1">
                <a:latin typeface="+mj-lt"/>
              </a:rPr>
              <a:t>Lipowsky</a:t>
            </a:r>
            <a:r>
              <a:rPr lang="de-DE" sz="1200" dirty="0">
                <a:latin typeface="+mj-lt"/>
              </a:rPr>
              <a:t>, F. &amp; Rzejak, D. (2021): Fortbildungen für Lehrpersonen wirksam gestalten. Bertelsmann Stiftung. URL: </a:t>
            </a:r>
            <a:r>
              <a:rPr lang="de-DE" sz="1200" dirty="0">
                <a:latin typeface="+mj-lt"/>
                <a:hlinkClick r:id="rId2"/>
              </a:rPr>
              <a:t>https://doi.org/10.11586/2020080</a:t>
            </a:r>
            <a:r>
              <a:rPr lang="de-DE" sz="1200" dirty="0">
                <a:latin typeface="+mj-lt"/>
              </a:rPr>
              <a:t>.</a:t>
            </a:r>
          </a:p>
          <a:p>
            <a:r>
              <a:rPr lang="de-DE" sz="1200" dirty="0">
                <a:latin typeface="+mj-lt"/>
              </a:rPr>
              <a:t>Lotz, M. &amp; </a:t>
            </a:r>
            <a:r>
              <a:rPr lang="de-DE" sz="1200" dirty="0" err="1">
                <a:latin typeface="+mj-lt"/>
              </a:rPr>
              <a:t>Lipowsky</a:t>
            </a:r>
            <a:r>
              <a:rPr lang="de-DE" sz="1200" dirty="0">
                <a:latin typeface="+mj-lt"/>
              </a:rPr>
              <a:t>, F. (2021): Die Hattie-Studie und ihre Bedeutung für den Unterricht. Ein Blick auf ausgewählte Aspekte der Lehrer-Schüler-Interaktion. In: Mehlhorn, G., Schöppe, K., Schulz, F. (Hrsg.). Begabungen entwickeln und Kreativität fördern. </a:t>
            </a:r>
            <a:r>
              <a:rPr lang="de-DE" sz="1200" dirty="0" err="1">
                <a:latin typeface="+mj-lt"/>
              </a:rPr>
              <a:t>Kopaed</a:t>
            </a:r>
            <a:r>
              <a:rPr lang="de-DE" sz="1200" dirty="0">
                <a:latin typeface="+mj-lt"/>
              </a:rPr>
              <a:t>.</a:t>
            </a:r>
          </a:p>
          <a:p>
            <a:r>
              <a:rPr lang="de-DE" sz="1200" dirty="0">
                <a:latin typeface="+mj-lt"/>
              </a:rPr>
              <a:t>Schmidt-Thieme, B. (2002): Kommunikatives Verhalten von Schülern beim Lösen von Textaufgaben. In: Prediger, S., </a:t>
            </a:r>
            <a:r>
              <a:rPr lang="de-DE" sz="1200" dirty="0" err="1">
                <a:latin typeface="+mj-lt"/>
              </a:rPr>
              <a:t>Lengnink</a:t>
            </a:r>
            <a:r>
              <a:rPr lang="de-DE" sz="1200" dirty="0">
                <a:latin typeface="+mj-lt"/>
              </a:rPr>
              <a:t>, K. &amp; Siebel, F. (Hrsg.). Mathematik und Kommunikation. URL: </a:t>
            </a:r>
            <a:r>
              <a:rPr lang="de-DE" sz="1200" dirty="0">
                <a:latin typeface="+mj-lt"/>
                <a:hlinkClick r:id="rId3"/>
              </a:rPr>
              <a:t>https://wwwold.mathematik.tu-dortmund.de/~prediger/veroeff/02-AllgMa-Sammelband-Mathe-Kommunikation-kl.pdf</a:t>
            </a:r>
            <a:r>
              <a:rPr lang="de-DE" sz="1200" dirty="0">
                <a:latin typeface="+mj-lt"/>
              </a:rPr>
              <a:t>.</a:t>
            </a:r>
          </a:p>
          <a:p>
            <a:r>
              <a:rPr lang="de-DE" sz="1200" dirty="0">
                <a:latin typeface="+mj-lt"/>
              </a:rPr>
              <a:t>Schmoll, Lars (2019): Kompetenzorientiert unterrichten – Kompetenzorientiert ausbilden: Ein Kompetenzraster für die schulische Aus- und Fortbildung. Schneider Verlag.</a:t>
            </a:r>
          </a:p>
          <a:p>
            <a:r>
              <a:rPr lang="de-DE" sz="1200" dirty="0">
                <a:latin typeface="+mj-lt"/>
              </a:rPr>
              <a:t>Sekretariat der Kultusministerkonferenz [KMK] (2004): Standards für die Lehrerbildung – Bildungswissenschaften. Beschluss der Kultusministerkonferenz vom 16.12.2004 i. d. F. vom 16.05.2019. URL: </a:t>
            </a:r>
            <a:r>
              <a:rPr lang="de-DE" sz="1200" dirty="0">
                <a:latin typeface="+mj-lt"/>
                <a:hlinkClick r:id="rId4"/>
              </a:rPr>
              <a:t>https://www.kmk.org/fileadmin/veroeffentlichungen_beschluesse/2004/2004_12_16-Standards-Lehrerbildung-Bildungswissenschaften.pdf</a:t>
            </a:r>
            <a:r>
              <a:rPr lang="de-DE" sz="1200" dirty="0">
                <a:latin typeface="+mj-lt"/>
              </a:rPr>
              <a:t>.</a:t>
            </a:r>
          </a:p>
          <a:p>
            <a:pPr algn="l"/>
            <a:r>
              <a:rPr lang="de-DE" sz="1200" dirty="0">
                <a:latin typeface="+mj-lt"/>
              </a:rPr>
              <a:t>Sekretariat der Kultusministerkonferenz [KMK] (2008): Ländergemeinsame inhaltliche Anforderungen für die Fachwissenschaften und Fachdidaktiken in der Lehrerbildung. Beschluss der Kultusministerkonferenz vom 16.10.2008 i. d. F. vom 16.05.2019. URL: </a:t>
            </a:r>
            <a:r>
              <a:rPr lang="de-DE" sz="1200" dirty="0">
                <a:latin typeface="+mj-lt"/>
                <a:hlinkClick r:id="rId5"/>
              </a:rPr>
              <a:t>https://www.kmk.org/fileadmin/veroeffentlichungen_beschluesse/2008/2008_10_16-Fachprofile-Lehrerbildung.pdf</a:t>
            </a:r>
            <a:r>
              <a:rPr lang="de-DE" sz="1200" dirty="0">
                <a:latin typeface="+mj-lt"/>
              </a:rPr>
              <a:t>.</a:t>
            </a:r>
          </a:p>
          <a:p>
            <a:r>
              <a:rPr lang="de-DE" sz="1200" b="0" i="0" u="none" strike="noStrike" baseline="0" dirty="0">
                <a:latin typeface="+mj-lt"/>
              </a:rPr>
              <a:t>Staatliches Studienseminar für das Lehramt an Gymnasien in Koblenz (o. J.): Impulse setzen. URL: </a:t>
            </a:r>
            <a:r>
              <a:rPr lang="de-DE" sz="1200" b="0" i="0" u="none" strike="noStrike" baseline="0" dirty="0">
                <a:latin typeface="+mj-lt"/>
                <a:hlinkClick r:id="rId6"/>
              </a:rPr>
              <a:t>https://studienseminar.rlp.de/fileadmin/user_upload/studienseminar.rlp.de/gyko/2__Impulse_setzen.pdf</a:t>
            </a:r>
            <a:r>
              <a:rPr lang="de-DE" sz="1200" b="0" i="0" u="none" strike="noStrike" baseline="0" dirty="0">
                <a:latin typeface="+mj-lt"/>
              </a:rPr>
              <a:t>.</a:t>
            </a:r>
          </a:p>
          <a:p>
            <a:pPr algn="l"/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b="0" i="0" u="none" strike="noStrike" baseline="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marL="0" indent="0">
              <a:buNone/>
            </a:pP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641263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91DC51-70F2-214F-B684-349BE829EC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B7A703-DCF4-D5E1-67F3-FC2218098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Literatur</a:t>
            </a:r>
            <a:endParaRPr lang="de-DE" sz="1600" b="0" dirty="0">
              <a:solidFill>
                <a:schemeClr val="tx1"/>
              </a:solidFill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27695E-DD7C-A108-33CD-177FCF0811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auto">
          <a:xfrm>
            <a:off x="257577" y="877456"/>
            <a:ext cx="8628845" cy="417197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sz="1200" dirty="0">
                <a:latin typeface="+mj-lt"/>
              </a:rPr>
              <a:t>Studienseminar für Gymnasien Marburg (o. J.): MATRIX – Grundlagen guten Unterrichts: Beraten, Beurteilen und Bewerten. URL: </a:t>
            </a:r>
            <a:r>
              <a:rPr lang="de-DE" sz="1200" dirty="0">
                <a:latin typeface="+mj-lt"/>
                <a:hlinkClick r:id="rId2"/>
              </a:rPr>
              <a:t>https://sts-gym-marburg.bildung.hessen.de/grundlagenpapiere/broschure_lehrkrafteakademie_in_teraktiv_v1_end_ms_09062017.pdf</a:t>
            </a:r>
            <a:r>
              <a:rPr lang="de-DE" sz="1200" dirty="0">
                <a:latin typeface="+mj-lt"/>
              </a:rPr>
              <a:t>.</a:t>
            </a:r>
            <a:endParaRPr lang="de-DE" sz="1200" dirty="0"/>
          </a:p>
          <a:p>
            <a:r>
              <a:rPr lang="de-DE" sz="1200" dirty="0"/>
              <a:t>Prediger, Susanne &amp; Wittmann, Gerald (2009): „Aus Fehlern lernen – (wie) ist das möglich?“. In: </a:t>
            </a:r>
            <a:r>
              <a:rPr lang="de-DE" sz="1200" i="1" dirty="0"/>
              <a:t>Praxis der Mathematik in der Schule </a:t>
            </a:r>
            <a:r>
              <a:rPr lang="de-DE" sz="1200" dirty="0"/>
              <a:t>27, S. 1-8.</a:t>
            </a:r>
          </a:p>
          <a:p>
            <a:r>
              <a:rPr lang="de-DE" sz="1200" dirty="0"/>
              <a:t>Ruf. U. &amp; Gallin, P. (2018): Austausch unter Ungleichen. 6. Auflage. Kallmeyer.</a:t>
            </a:r>
          </a:p>
          <a:p>
            <a:r>
              <a:rPr lang="de-DE" sz="1200" dirty="0">
                <a:latin typeface="+mj-lt"/>
              </a:rPr>
              <a:t>Watson, A. &amp; Mason, J. (1998): Questions and </a:t>
            </a:r>
            <a:r>
              <a:rPr lang="de-DE" sz="1200" dirty="0" err="1">
                <a:latin typeface="+mj-lt"/>
              </a:rPr>
              <a:t>prompts</a:t>
            </a:r>
            <a:r>
              <a:rPr lang="de-DE" sz="1200" dirty="0">
                <a:latin typeface="+mj-lt"/>
              </a:rPr>
              <a:t> </a:t>
            </a:r>
            <a:r>
              <a:rPr lang="de-DE" sz="1200" dirty="0" err="1">
                <a:latin typeface="+mj-lt"/>
              </a:rPr>
              <a:t>for</a:t>
            </a:r>
            <a:r>
              <a:rPr lang="de-DE" sz="1200" dirty="0">
                <a:latin typeface="+mj-lt"/>
              </a:rPr>
              <a:t> </a:t>
            </a:r>
            <a:r>
              <a:rPr lang="de-DE" sz="1200" dirty="0" err="1">
                <a:latin typeface="+mj-lt"/>
              </a:rPr>
              <a:t>mathematical</a:t>
            </a:r>
            <a:r>
              <a:rPr lang="de-DE" sz="1200" dirty="0">
                <a:latin typeface="+mj-lt"/>
              </a:rPr>
              <a:t> </a:t>
            </a:r>
            <a:r>
              <a:rPr lang="de-DE" sz="1200" dirty="0" err="1">
                <a:latin typeface="+mj-lt"/>
              </a:rPr>
              <a:t>thinking</a:t>
            </a:r>
            <a:r>
              <a:rPr lang="de-DE" sz="1200" dirty="0">
                <a:latin typeface="+mj-lt"/>
              </a:rPr>
              <a:t>. Derby: </a:t>
            </a:r>
            <a:r>
              <a:rPr lang="de-DE" sz="1200" dirty="0" err="1">
                <a:latin typeface="+mj-lt"/>
              </a:rPr>
              <a:t>Association</a:t>
            </a:r>
            <a:r>
              <a:rPr lang="de-DE" sz="1200" dirty="0">
                <a:latin typeface="+mj-lt"/>
              </a:rPr>
              <a:t> </a:t>
            </a:r>
            <a:r>
              <a:rPr lang="de-DE" sz="1200" dirty="0" err="1">
                <a:latin typeface="+mj-lt"/>
              </a:rPr>
              <a:t>of</a:t>
            </a:r>
            <a:r>
              <a:rPr lang="de-DE" sz="1200" dirty="0">
                <a:latin typeface="+mj-lt"/>
              </a:rPr>
              <a:t> Teachers </a:t>
            </a:r>
            <a:r>
              <a:rPr lang="de-DE" sz="1200" dirty="0" err="1">
                <a:latin typeface="+mj-lt"/>
              </a:rPr>
              <a:t>of</a:t>
            </a:r>
            <a:r>
              <a:rPr lang="de-DE" sz="1200" dirty="0">
                <a:latin typeface="+mj-lt"/>
              </a:rPr>
              <a:t> </a:t>
            </a:r>
            <a:r>
              <a:rPr lang="de-DE" sz="1200" dirty="0" err="1">
                <a:latin typeface="+mj-lt"/>
              </a:rPr>
              <a:t>Mathematics</a:t>
            </a:r>
            <a:r>
              <a:rPr lang="de-DE" sz="1200" dirty="0">
                <a:latin typeface="+mj-lt"/>
              </a:rPr>
              <a:t>.</a:t>
            </a:r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endParaRPr lang="de-DE" sz="120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algn="l"/>
            <a:endParaRPr lang="de-DE" sz="1200" b="0" i="0" u="none" strike="noStrike" baseline="0" dirty="0">
              <a:latin typeface="+mj-lt"/>
            </a:endParaRPr>
          </a:p>
          <a:p>
            <a:pPr algn="l"/>
            <a:endParaRPr lang="de-DE" sz="1200" dirty="0">
              <a:latin typeface="+mj-lt"/>
            </a:endParaRPr>
          </a:p>
          <a:p>
            <a:pPr marL="0" indent="0">
              <a:buNone/>
            </a:pP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09129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Literaturempfehlungen</a:t>
            </a:r>
            <a:endParaRPr lang="de-DE" sz="1600" b="0" dirty="0">
              <a:solidFill>
                <a:schemeClr val="tx1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 bwMode="auto">
          <a:xfrm>
            <a:off x="257577" y="877457"/>
            <a:ext cx="8628845" cy="396008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sz="1200" dirty="0"/>
              <a:t>Ansteeg, M. (2024): Die Impulsgebung im Mathematikunterricht verbessern – Konzeption eines Seminars für (angehende) Lehrpersonen. In: P. Ebers, B. Barzel, F. Schacht &amp; P. Scherer (Hrsg.). Beiträge zum Mathematikunterricht 2024. 57. Jahrestagung der Gesellschaft für Didaktik der Mathematik. Münster: WTM. S. 545-548. </a:t>
            </a:r>
          </a:p>
          <a:p>
            <a:r>
              <a:rPr lang="de-DE" sz="1200" dirty="0"/>
              <a:t>Ansteeg, M. (2022): Gegenseitig und wertungsfrei: Mit Feedback die Wirkung auf den eigenen Lernprozess beurteilen. In: MNU-Journal 75 (6), S. 446-451.</a:t>
            </a:r>
          </a:p>
          <a:p>
            <a:r>
              <a:rPr lang="de-DE" sz="1200" dirty="0"/>
              <a:t>Ansteeg, M. &amp; Heitzer, J. (2024): Quality </a:t>
            </a:r>
            <a:r>
              <a:rPr lang="de-DE" sz="1200" dirty="0" err="1"/>
              <a:t>criteria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individual </a:t>
            </a:r>
            <a:r>
              <a:rPr lang="de-DE" sz="1200" dirty="0" err="1"/>
              <a:t>prompts</a:t>
            </a:r>
            <a:r>
              <a:rPr lang="de-DE" sz="1200" dirty="0"/>
              <a:t> in </a:t>
            </a:r>
            <a:r>
              <a:rPr lang="de-DE" sz="1200" dirty="0" err="1"/>
              <a:t>mathematics</a:t>
            </a:r>
            <a:r>
              <a:rPr lang="de-DE" sz="1200" dirty="0"/>
              <a:t> </a:t>
            </a:r>
            <a:r>
              <a:rPr lang="de-DE" sz="1200" dirty="0" err="1"/>
              <a:t>education</a:t>
            </a:r>
            <a:r>
              <a:rPr lang="de-DE" sz="1200" dirty="0"/>
              <a:t>. In: </a:t>
            </a:r>
            <a:r>
              <a:rPr lang="de-DE" sz="1200" dirty="0" err="1"/>
              <a:t>Ní</a:t>
            </a:r>
            <a:r>
              <a:rPr lang="de-DE" sz="1200" dirty="0"/>
              <a:t> </a:t>
            </a:r>
            <a:r>
              <a:rPr lang="de-DE" sz="1200" dirty="0" err="1"/>
              <a:t>Ríordaín</a:t>
            </a:r>
            <a:r>
              <a:rPr lang="de-DE" sz="1200" dirty="0"/>
              <a:t>, M. &amp; Erath, K. (Hrsg.). Proceedings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Sixteenth</a:t>
            </a:r>
            <a:r>
              <a:rPr lang="de-DE" sz="1200" dirty="0"/>
              <a:t> ERME Topic Conference on Language and </a:t>
            </a:r>
            <a:r>
              <a:rPr lang="de-DE" sz="1200" dirty="0" err="1"/>
              <a:t>Social</a:t>
            </a:r>
            <a:r>
              <a:rPr lang="de-DE" sz="1200" dirty="0"/>
              <a:t> Interaction in </a:t>
            </a:r>
            <a:r>
              <a:rPr lang="de-DE" sz="1200" dirty="0" err="1"/>
              <a:t>Mathematics</a:t>
            </a:r>
            <a:r>
              <a:rPr lang="de-DE" sz="1200" dirty="0"/>
              <a:t> </a:t>
            </a:r>
            <a:r>
              <a:rPr lang="de-DE" sz="1200" dirty="0" err="1"/>
              <a:t>Classrooms</a:t>
            </a:r>
            <a:r>
              <a:rPr lang="de-DE" sz="1200" dirty="0"/>
              <a:t>. S. 12-19. ERME / HAL Archive. </a:t>
            </a:r>
            <a:r>
              <a:rPr lang="de-DE" sz="1200" dirty="0">
                <a:latin typeface="+mj-lt"/>
              </a:rPr>
              <a:t>URL: </a:t>
            </a:r>
            <a:r>
              <a:rPr lang="de-DE" sz="1200" u="sng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  <a:hlinkClick r:id="rId2"/>
              </a:rPr>
              <a:t>https://hal.science/hal-04833321</a:t>
            </a:r>
            <a:r>
              <a:rPr lang="de-DE" sz="1200" u="sng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Aptos" panose="020B0004020202020204" pitchFamily="34" charset="0"/>
              </a:rPr>
              <a:t>.</a:t>
            </a:r>
          </a:p>
          <a:p>
            <a:r>
              <a:rPr lang="de-DE" sz="1200" dirty="0"/>
              <a:t>Ansteeg, M. &amp; Heitzer, J. (2023): Mit Mindmaps zum Dialog. In: Mathematik lehren 238, S. 21-24.</a:t>
            </a:r>
          </a:p>
          <a:p>
            <a:r>
              <a:rPr lang="de-DE" sz="1200" dirty="0"/>
              <a:t>Gallin, P. (2006): Kernideen als Brücke zwischen Erfahrung und Fachwissen. In: </a:t>
            </a:r>
            <a:r>
              <a:rPr lang="de-DE" sz="1200" i="1" dirty="0"/>
              <a:t>Pädagogik 58</a:t>
            </a:r>
            <a:r>
              <a:rPr lang="de-DE" sz="1200" dirty="0"/>
              <a:t>, S. 10-13.</a:t>
            </a:r>
          </a:p>
          <a:p>
            <a:r>
              <a:rPr lang="de-DE" sz="1200" dirty="0"/>
              <a:t>Lutz-Westphal, B. (2014): Das forschende Fragen lernen. Pflasterungen: scheinbar Bekanntes neu durchdringen. In: </a:t>
            </a:r>
            <a:r>
              <a:rPr lang="de-DE" sz="1200" i="1" dirty="0"/>
              <a:t>Mathematik lehren 184</a:t>
            </a:r>
            <a:r>
              <a:rPr lang="de-DE" sz="1200" dirty="0"/>
              <a:t>, S. 16-19.</a:t>
            </a:r>
          </a:p>
          <a:p>
            <a:r>
              <a:rPr lang="de-DE" sz="1200" dirty="0"/>
              <a:t>Ruf, U. &amp; Gallin, P. (2019): </a:t>
            </a:r>
            <a:r>
              <a:rPr lang="de-DE" sz="1200" i="1" dirty="0"/>
              <a:t>Dialogisches Lernen in Sprache und Mathematik</a:t>
            </a:r>
            <a:r>
              <a:rPr lang="de-DE" sz="1200" dirty="0"/>
              <a:t>. Band 2: Spuren legen – Spuren lesen. Seelze-Velber: Kallmeyer. </a:t>
            </a:r>
          </a:p>
          <a:p>
            <a:r>
              <a:rPr lang="de-DE" sz="1200" dirty="0"/>
              <a:t>Ruf. U., Keller, S. &amp; Winter, F. (Hrsg.) (2008): Besser lernen im Dialog. Dialogisches Lernen in der Unterrichtspraxis. Kallmeyer.</a:t>
            </a:r>
          </a:p>
          <a:p>
            <a:r>
              <a:rPr lang="de-DE" sz="1200" dirty="0"/>
              <a:t>Winter, H. (1991): </a:t>
            </a:r>
            <a:r>
              <a:rPr lang="de-DE" sz="1200" i="1" dirty="0"/>
              <a:t>Entdeckendes Lernen im Mathematikunterricht. Einblicke in die Ideengeschichte und ihre Bedeutung für die Pädagogik</a:t>
            </a:r>
            <a:r>
              <a:rPr lang="de-DE" sz="1200" dirty="0"/>
              <a:t>. 2., verbesserte Auflage. Vieweg: Braunschweig.</a:t>
            </a:r>
            <a:endParaRPr lang="de-DE" sz="1300" dirty="0"/>
          </a:p>
          <a:p>
            <a:endParaRPr lang="de-DE" sz="1200" u="sng" dirty="0">
              <a:solidFill>
                <a:srgbClr val="000000"/>
              </a:solidFill>
              <a:effectLst/>
              <a:latin typeface="+mj-lt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endParaRPr lang="de-DE" sz="1200" u="sng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7728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Bildquellen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88000" y="1095700"/>
            <a:ext cx="8569325" cy="3523600"/>
          </a:xfrm>
        </p:spPr>
        <p:txBody>
          <a:bodyPr/>
          <a:lstStyle/>
          <a:p>
            <a:r>
              <a:rPr lang="de-DE" sz="1200" dirty="0"/>
              <a:t>Folie 1:</a:t>
            </a:r>
            <a:r>
              <a:rPr lang="de-DE" sz="1200" i="1" dirty="0"/>
              <a:t> </a:t>
            </a:r>
            <a:r>
              <a:rPr lang="de-DE" sz="1200" dirty="0">
                <a:solidFill>
                  <a:srgbClr val="612158"/>
                </a:solidFill>
              </a:rPr>
              <a:t>https://www.pexels.com/de-de/foto/mann-frau-freunde-spielen-7403954/</a:t>
            </a:r>
          </a:p>
          <a:p>
            <a:endParaRPr lang="de-DE" sz="1200" dirty="0"/>
          </a:p>
          <a:p>
            <a:r>
              <a:rPr lang="de-DE" sz="1200" dirty="0"/>
              <a:t>Folie 4: </a:t>
            </a:r>
            <a:r>
              <a:rPr lang="de-DE" sz="1200" dirty="0">
                <a:hlinkClick r:id="rId2"/>
              </a:rPr>
              <a:t>https://pixabay.com/de/vectors/sprechblasen-kommentare-orange-303206/</a:t>
            </a:r>
            <a:r>
              <a:rPr lang="de-DE" sz="1200" dirty="0"/>
              <a:t> </a:t>
            </a:r>
            <a:br>
              <a:rPr lang="de-DE" sz="1200" dirty="0"/>
            </a:br>
            <a:r>
              <a:rPr lang="de-DE" sz="1200" u="sng" dirty="0">
                <a:hlinkClick r:id="rId3"/>
              </a:rPr>
              <a:t>https://www.pexels.com/de-de/foto/licht-pinsel-haus-gefroren-7544436/</a:t>
            </a:r>
            <a:r>
              <a:rPr lang="de-DE" sz="1200" dirty="0"/>
              <a:t> </a:t>
            </a:r>
          </a:p>
          <a:p>
            <a:endParaRPr lang="de-DE" sz="1200" dirty="0"/>
          </a:p>
          <a:p>
            <a:r>
              <a:rPr lang="de-DE" sz="1200" dirty="0"/>
              <a:t>Folie 65: </a:t>
            </a:r>
            <a:r>
              <a:rPr lang="de-DE" sz="1200" dirty="0">
                <a:solidFill>
                  <a:srgbClr val="612158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https://www.pexels.com/de-de/foto/menschen-frau-sitzung-schule-8613091/</a:t>
            </a:r>
            <a:br>
              <a:rPr lang="de-DE" sz="1200" dirty="0">
                <a:solidFill>
                  <a:srgbClr val="612158"/>
                </a:solidFill>
              </a:rPr>
            </a:br>
            <a:r>
              <a:rPr lang="de-DE" sz="1200" dirty="0">
                <a:hlinkClick r:id="rId5"/>
              </a:rPr>
              <a:t>https://www.pexels.com/de-de/foto/menschen-frau-sitzung-schule-8613089/</a:t>
            </a:r>
            <a:br>
              <a:rPr lang="de-DE" sz="1200" dirty="0"/>
            </a:br>
            <a:r>
              <a:rPr lang="de-DE" sz="1200" dirty="0">
                <a:hlinkClick r:id="rId6"/>
              </a:rPr>
              <a:t>https://www.pexels.com/de-de/foto/menschen-frau-kunst-schule-8613059/</a:t>
            </a:r>
            <a:endParaRPr lang="de-DE" sz="1200" dirty="0"/>
          </a:p>
          <a:p>
            <a:endParaRPr lang="de-DE" sz="1000" dirty="0"/>
          </a:p>
          <a:p>
            <a:pPr marL="0" indent="0">
              <a:buNone/>
            </a:pPr>
            <a:endParaRPr lang="de-DE" sz="1000" dirty="0"/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endParaRPr lang="de-DE" sz="1670" dirty="0"/>
          </a:p>
          <a:p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000683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233598" y="1602211"/>
            <a:ext cx="8569325" cy="394478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de-DE" dirty="0"/>
              <a:t>Kurzer Rückblick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/>
          </a:p>
          <a:p>
            <a:pPr marL="0" indent="0">
              <a:spcAft>
                <a:spcPts val="0"/>
              </a:spcAft>
              <a:buNone/>
            </a:pPr>
            <a:r>
              <a:rPr lang="de-DE" b="1" dirty="0"/>
              <a:t>Teil I: </a:t>
            </a:r>
            <a:r>
              <a:rPr lang="de-DE" dirty="0"/>
              <a:t>Reflexion und Austausch zur Erprobungsphase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/>
          </a:p>
          <a:p>
            <a:pPr marL="0" indent="0">
              <a:spcAft>
                <a:spcPts val="0"/>
              </a:spcAft>
              <a:buNone/>
            </a:pPr>
            <a:r>
              <a:rPr lang="de-DE" b="1" dirty="0"/>
              <a:t>Teil II: </a:t>
            </a:r>
            <a:r>
              <a:rPr lang="de-DE" dirty="0"/>
              <a:t>Langfristige Zielsetzung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/>
          </a:p>
          <a:p>
            <a:pPr marL="0" indent="0">
              <a:spcAft>
                <a:spcPts val="0"/>
              </a:spcAft>
              <a:buNone/>
            </a:pPr>
            <a:r>
              <a:rPr lang="de-DE" dirty="0"/>
              <a:t>Evaluation und Abschlussrunde</a:t>
            </a:r>
          </a:p>
        </p:txBody>
      </p:sp>
      <p:pic>
        <p:nvPicPr>
          <p:cNvPr id="9" name="Grafik 8" descr="Liste mit einfarbiger Füllu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27018" y="2819511"/>
            <a:ext cx="648000" cy="648000"/>
          </a:xfrm>
          <a:prstGeom prst="rect">
            <a:avLst/>
          </a:prstGeom>
        </p:spPr>
      </p:pic>
      <p:pic>
        <p:nvPicPr>
          <p:cNvPr id="7" name="Grafik 6" descr="Gute Idee mit einfarbiger Füllung">
            <a:extLst>
              <a:ext uri="{FF2B5EF4-FFF2-40B4-BE49-F238E27FC236}">
                <a16:creationId xmlns:a16="http://schemas.microsoft.com/office/drawing/2014/main" id="{BB54A21F-D687-7ABA-FF3E-20764CB2C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27018" y="1424813"/>
            <a:ext cx="648000" cy="648000"/>
          </a:xfrm>
          <a:prstGeom prst="rect">
            <a:avLst/>
          </a:prstGeom>
        </p:spPr>
      </p:pic>
      <p:pic>
        <p:nvPicPr>
          <p:cNvPr id="3" name="Grafik 2" descr="Winkegeste mit einfarbiger Füllung">
            <a:extLst>
              <a:ext uri="{FF2B5EF4-FFF2-40B4-BE49-F238E27FC236}">
                <a16:creationId xmlns:a16="http://schemas.microsoft.com/office/drawing/2014/main" id="{89D652A6-0018-83D7-568B-37D53E5A2E11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27018" y="3516860"/>
            <a:ext cx="648000" cy="648000"/>
          </a:xfrm>
          <a:prstGeom prst="rect">
            <a:avLst/>
          </a:prstGeom>
        </p:spPr>
      </p:pic>
      <p:pic>
        <p:nvPicPr>
          <p:cNvPr id="6" name="Grafik 5" descr="Kundenbewertung mit einfarbiger Füllung">
            <a:extLst>
              <a:ext uri="{FF2B5EF4-FFF2-40B4-BE49-F238E27FC236}">
                <a16:creationId xmlns:a16="http://schemas.microsoft.com/office/drawing/2014/main" id="{5381F6BF-130F-9399-6D7B-2537B13B21CD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27018" y="2122162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62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233598" y="1602211"/>
            <a:ext cx="8569325" cy="394478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de-DE" dirty="0"/>
              <a:t>Kurzer Rückblick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/>
          </a:p>
          <a:p>
            <a:pPr marL="0" indent="0">
              <a:spcAft>
                <a:spcPts val="0"/>
              </a:spcAft>
              <a:buNone/>
            </a:pPr>
            <a:r>
              <a:rPr lang="de-DE" b="1" dirty="0">
                <a:solidFill>
                  <a:schemeClr val="bg1">
                    <a:lumMod val="65000"/>
                  </a:schemeClr>
                </a:solidFill>
              </a:rPr>
              <a:t>Teil I: 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Reflexion und Austausch zur Erprobungsphase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de-DE" b="1" dirty="0">
                <a:solidFill>
                  <a:schemeClr val="bg1">
                    <a:lumMod val="65000"/>
                  </a:schemeClr>
                </a:solidFill>
              </a:rPr>
              <a:t>Teil II: 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Langfristige Zielsetzung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Evaluation und Abschlussrunde</a:t>
            </a:r>
          </a:p>
        </p:txBody>
      </p:sp>
      <p:pic>
        <p:nvPicPr>
          <p:cNvPr id="9" name="Grafik 8" descr="Liste mit einfarbiger Füllu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27018" y="2819511"/>
            <a:ext cx="648000" cy="648000"/>
          </a:xfrm>
          <a:prstGeom prst="rect">
            <a:avLst/>
          </a:prstGeom>
        </p:spPr>
      </p:pic>
      <p:pic>
        <p:nvPicPr>
          <p:cNvPr id="7" name="Grafik 6" descr="Gute Idee mit einfarbiger Füllung">
            <a:extLst>
              <a:ext uri="{FF2B5EF4-FFF2-40B4-BE49-F238E27FC236}">
                <a16:creationId xmlns:a16="http://schemas.microsoft.com/office/drawing/2014/main" id="{BB54A21F-D687-7ABA-FF3E-20764CB2C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27018" y="1424813"/>
            <a:ext cx="648000" cy="648000"/>
          </a:xfrm>
          <a:prstGeom prst="rect">
            <a:avLst/>
          </a:prstGeom>
        </p:spPr>
      </p:pic>
      <p:pic>
        <p:nvPicPr>
          <p:cNvPr id="3" name="Grafik 2" descr="Winkegeste mit einfarbiger Füllung">
            <a:extLst>
              <a:ext uri="{FF2B5EF4-FFF2-40B4-BE49-F238E27FC236}">
                <a16:creationId xmlns:a16="http://schemas.microsoft.com/office/drawing/2014/main" id="{89D652A6-0018-83D7-568B-37D53E5A2E11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27018" y="3516860"/>
            <a:ext cx="648000" cy="648000"/>
          </a:xfrm>
          <a:prstGeom prst="rect">
            <a:avLst/>
          </a:prstGeom>
        </p:spPr>
      </p:pic>
      <p:pic>
        <p:nvPicPr>
          <p:cNvPr id="6" name="Grafik 5" descr="Kundenbewertung mit einfarbiger Füllung">
            <a:extLst>
              <a:ext uri="{FF2B5EF4-FFF2-40B4-BE49-F238E27FC236}">
                <a16:creationId xmlns:a16="http://schemas.microsoft.com/office/drawing/2014/main" id="{5381F6BF-130F-9399-6D7B-2537B13B21CD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27018" y="2122162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872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681AB2-5947-5E8D-5553-DA6B58DE3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Kurzer Rückblick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5447463-2806-4490-854D-DA6ECE32A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00" y="898653"/>
            <a:ext cx="3023066" cy="154089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FDA00F8-624C-3A64-1799-EBB3C436A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134" y="2968115"/>
            <a:ext cx="3629350" cy="180831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4FF5399-AF34-83CD-51CF-36C31B877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2435" y="1446210"/>
            <a:ext cx="2245748" cy="229198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A8ED4ECF-FC5C-12A7-15EB-13E4F425BA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4154" y="942403"/>
            <a:ext cx="5171846" cy="490126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EC9CD59-B7DF-EBFB-C32F-00179684DC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2329" y="3403731"/>
            <a:ext cx="3353671" cy="148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15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Seminarunterlagen zur Impulsgebung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051774" y="2645137"/>
            <a:ext cx="27622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[hier stehen ein Link und </a:t>
            </a:r>
          </a:p>
          <a:p>
            <a:pPr algn="ctr"/>
            <a:r>
              <a:rPr lang="de-DE" dirty="0"/>
              <a:t>ein QR-Code zum </a:t>
            </a:r>
          </a:p>
          <a:p>
            <a:pPr algn="ctr"/>
            <a:r>
              <a:rPr lang="de-DE" dirty="0"/>
              <a:t>Taskcards Board]</a:t>
            </a:r>
          </a:p>
        </p:txBody>
      </p:sp>
      <p:sp>
        <p:nvSpPr>
          <p:cNvPr id="7" name="Rechteck 6"/>
          <p:cNvSpPr/>
          <p:nvPr/>
        </p:nvSpPr>
        <p:spPr>
          <a:xfrm>
            <a:off x="954858" y="1431398"/>
            <a:ext cx="2956131" cy="316052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1789124" y="903505"/>
            <a:ext cx="128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Taskcards: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57B8596-FCC0-DB27-C843-6738D411D6F4}"/>
              </a:ext>
            </a:extLst>
          </p:cNvPr>
          <p:cNvSpPr txBox="1"/>
          <p:nvPr/>
        </p:nvSpPr>
        <p:spPr>
          <a:xfrm>
            <a:off x="4093945" y="841533"/>
            <a:ext cx="4036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>
                <a:highlight>
                  <a:srgbClr val="FFFF00"/>
                </a:highlight>
              </a:rPr>
              <a:t>Beispiel</a:t>
            </a:r>
            <a:r>
              <a:rPr lang="de-DE" i="1"/>
              <a:t>: Organisation </a:t>
            </a:r>
            <a:r>
              <a:rPr lang="de-DE" i="1" dirty="0"/>
              <a:t>über Taskcards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E99512A-7B18-55FE-4B23-0B019EBA2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945" y="1834937"/>
            <a:ext cx="4751175" cy="235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23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233598" y="1602211"/>
            <a:ext cx="8569325" cy="394478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Kurzer Rückblick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/>
          </a:p>
          <a:p>
            <a:pPr marL="0" indent="0">
              <a:spcAft>
                <a:spcPts val="0"/>
              </a:spcAft>
              <a:buNone/>
            </a:pPr>
            <a:r>
              <a:rPr lang="de-DE" b="1" dirty="0"/>
              <a:t>Teil I: </a:t>
            </a:r>
            <a:r>
              <a:rPr lang="de-DE" dirty="0"/>
              <a:t>Reflexion und Austausch zur Erprobungsphase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/>
          </a:p>
          <a:p>
            <a:pPr marL="0" indent="0">
              <a:spcAft>
                <a:spcPts val="0"/>
              </a:spcAft>
              <a:buNone/>
            </a:pPr>
            <a:r>
              <a:rPr lang="de-DE" b="1" dirty="0">
                <a:solidFill>
                  <a:schemeClr val="bg1">
                    <a:lumMod val="65000"/>
                  </a:schemeClr>
                </a:solidFill>
              </a:rPr>
              <a:t>Teil II: 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Langfristige Zielsetzung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Evaluation und Abschlussrunde</a:t>
            </a:r>
          </a:p>
        </p:txBody>
      </p:sp>
      <p:pic>
        <p:nvPicPr>
          <p:cNvPr id="9" name="Grafik 8" descr="Liste mit einfarbiger Füllu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27018" y="2819511"/>
            <a:ext cx="648000" cy="648000"/>
          </a:xfrm>
          <a:prstGeom prst="rect">
            <a:avLst/>
          </a:prstGeom>
        </p:spPr>
      </p:pic>
      <p:pic>
        <p:nvPicPr>
          <p:cNvPr id="7" name="Grafik 6" descr="Gute Idee mit einfarbiger Füllung">
            <a:extLst>
              <a:ext uri="{FF2B5EF4-FFF2-40B4-BE49-F238E27FC236}">
                <a16:creationId xmlns:a16="http://schemas.microsoft.com/office/drawing/2014/main" id="{BB54A21F-D687-7ABA-FF3E-20764CB2C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27018" y="1424813"/>
            <a:ext cx="648000" cy="648000"/>
          </a:xfrm>
          <a:prstGeom prst="rect">
            <a:avLst/>
          </a:prstGeom>
        </p:spPr>
      </p:pic>
      <p:pic>
        <p:nvPicPr>
          <p:cNvPr id="3" name="Grafik 2" descr="Winkegeste mit einfarbiger Füllung">
            <a:extLst>
              <a:ext uri="{FF2B5EF4-FFF2-40B4-BE49-F238E27FC236}">
                <a16:creationId xmlns:a16="http://schemas.microsoft.com/office/drawing/2014/main" id="{89D652A6-0018-83D7-568B-37D53E5A2E11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27018" y="3516860"/>
            <a:ext cx="648000" cy="648000"/>
          </a:xfrm>
          <a:prstGeom prst="rect">
            <a:avLst/>
          </a:prstGeom>
        </p:spPr>
      </p:pic>
      <p:pic>
        <p:nvPicPr>
          <p:cNvPr id="6" name="Grafik 5" descr="Kundenbewertung mit einfarbiger Füllung">
            <a:extLst>
              <a:ext uri="{FF2B5EF4-FFF2-40B4-BE49-F238E27FC236}">
                <a16:creationId xmlns:a16="http://schemas.microsoft.com/office/drawing/2014/main" id="{5381F6BF-130F-9399-6D7B-2537B13B21CD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27018" y="2122162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295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Reflexion und Austausch zur Erprobungsphase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88000" y="846270"/>
            <a:ext cx="8569325" cy="210000"/>
          </a:xfrm>
        </p:spPr>
        <p:txBody>
          <a:bodyPr/>
          <a:lstStyle/>
          <a:p>
            <a:r>
              <a:rPr lang="de-DE" dirty="0"/>
              <a:t>Einzelarbeit (ca. 15 Min.)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88000" y="1281541"/>
            <a:ext cx="8044839" cy="1575960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Notieren Sie Ihre Erfahrungen aus der Erprobungsphase zur Impulsgebung. Welche Erkenntnisse haben Sie gewonnen? Haben Sie die gewünschten Rückmeldungen erhalten? Wie praktikabel war der Beobachtungsbogen? Was war überraschend / besonders wertvoll / …?</a:t>
            </a:r>
            <a:br>
              <a:rPr lang="de-DE" dirty="0"/>
            </a:br>
            <a:r>
              <a:rPr lang="de-DE" i="1" dirty="0"/>
              <a:t>Wichtig: Rand lassen.</a:t>
            </a:r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pPr marL="0" indent="0">
              <a:buNone/>
            </a:pPr>
            <a:endParaRPr lang="de-DE" dirty="0">
              <a:hlinkClick r:id="" action="ppaction://noaction"/>
            </a:endParaRPr>
          </a:p>
          <a:p>
            <a:pPr marL="0" indent="0">
              <a:buNone/>
            </a:pPr>
            <a:endParaRPr lang="de-DE" dirty="0">
              <a:hlinkClick r:id="" action="ppaction://noaction"/>
            </a:endParaRP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  <a:p>
            <a:endParaRPr lang="de-DE" dirty="0"/>
          </a:p>
        </p:txBody>
      </p:sp>
      <p:sp>
        <p:nvSpPr>
          <p:cNvPr id="5" name="Textplatzhalter 2"/>
          <p:cNvSpPr txBox="1">
            <a:spLocks/>
          </p:cNvSpPr>
          <p:nvPr/>
        </p:nvSpPr>
        <p:spPr>
          <a:xfrm>
            <a:off x="288000" y="3089166"/>
            <a:ext cx="8569325" cy="2100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179909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Tx/>
              <a:buNone/>
              <a:tabLst>
                <a:tab pos="179909" algn="l"/>
              </a:tabLst>
              <a:defRPr sz="1667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0985" indent="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Tx/>
              <a:buNone/>
              <a:tabLst>
                <a:tab pos="359819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61970" indent="0" algn="l" defTabSz="179909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0000"/>
              <a:buFontTx/>
              <a:buNone/>
              <a:tabLst>
                <a:tab pos="539728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42954" indent="0" algn="l" defTabSz="179909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Tx/>
              <a:buNone/>
              <a:tabLst>
                <a:tab pos="719638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23939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Tx/>
              <a:buNone/>
              <a:tabLst>
                <a:tab pos="746095" algn="l"/>
              </a:tabLst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095416" indent="-190492" algn="l" defTabSz="761970" rtl="0" eaLnBrk="1" latinLnBrk="0" hangingPunct="1">
              <a:lnSpc>
                <a:spcPct val="90000"/>
              </a:lnSpc>
              <a:spcBef>
                <a:spcPts val="417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76401" indent="-190492" algn="l" defTabSz="761970" rtl="0" eaLnBrk="1" latinLnBrk="0" hangingPunct="1">
              <a:lnSpc>
                <a:spcPct val="90000"/>
              </a:lnSpc>
              <a:spcBef>
                <a:spcPts val="417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386" indent="-190492" algn="l" defTabSz="761970" rtl="0" eaLnBrk="1" latinLnBrk="0" hangingPunct="1">
              <a:lnSpc>
                <a:spcPct val="90000"/>
              </a:lnSpc>
              <a:spcBef>
                <a:spcPts val="417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38370" indent="-190492" algn="l" defTabSz="761970" rtl="0" eaLnBrk="1" latinLnBrk="0" hangingPunct="1">
              <a:lnSpc>
                <a:spcPct val="90000"/>
              </a:lnSpc>
              <a:spcBef>
                <a:spcPts val="417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Einzelarbeit (ca. 15 Min.)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9B45B3E-6E4A-F6B7-E69D-91BCD4CC9550}"/>
              </a:ext>
            </a:extLst>
          </p:cNvPr>
          <p:cNvSpPr txBox="1"/>
          <p:nvPr/>
        </p:nvSpPr>
        <p:spPr>
          <a:xfrm>
            <a:off x="224853" y="3463528"/>
            <a:ext cx="86311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Lesen Sie sich Reflexionen der anderen durch. Ist es Ihnen ähnlich ergangen? Welche Erfahrungen finden Sie besonders spannend? Können Sie Tipps mitnehmen?</a:t>
            </a:r>
            <a:br>
              <a:rPr lang="de-DE" dirty="0"/>
            </a:br>
            <a:r>
              <a:rPr lang="de-DE" i="1" dirty="0"/>
              <a:t>Sie dürfen am Rand kommentieren bzw. Ihnen wichtige Stellen markieren.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033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110D3E-4C1B-18B4-6245-30897BAE3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Austausch zur Erprobungsphase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72CD607-F2FF-0F63-0C28-2A6B92A1D57C}"/>
              </a:ext>
            </a:extLst>
          </p:cNvPr>
          <p:cNvSpPr/>
          <p:nvPr/>
        </p:nvSpPr>
        <p:spPr>
          <a:xfrm rot="5400000">
            <a:off x="1265529" y="3819449"/>
            <a:ext cx="694944" cy="43159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5211492-4B09-5D73-3205-A5DB5B601FA4}"/>
              </a:ext>
            </a:extLst>
          </p:cNvPr>
          <p:cNvSpPr/>
          <p:nvPr/>
        </p:nvSpPr>
        <p:spPr>
          <a:xfrm rot="2837701">
            <a:off x="7043320" y="2042953"/>
            <a:ext cx="694944" cy="43159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AAE4207-9CBC-4E49-959F-596C438D83D5}"/>
              </a:ext>
            </a:extLst>
          </p:cNvPr>
          <p:cNvSpPr/>
          <p:nvPr/>
        </p:nvSpPr>
        <p:spPr>
          <a:xfrm rot="5400000">
            <a:off x="4440327" y="1695481"/>
            <a:ext cx="694944" cy="43159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88B70AA-A459-9FB8-E1A5-43DA40234F81}"/>
              </a:ext>
            </a:extLst>
          </p:cNvPr>
          <p:cNvSpPr/>
          <p:nvPr/>
        </p:nvSpPr>
        <p:spPr>
          <a:xfrm rot="9956340">
            <a:off x="3390596" y="3178224"/>
            <a:ext cx="694944" cy="43159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BD26DBC-3D47-DEAC-B7D9-6E672D06147E}"/>
              </a:ext>
            </a:extLst>
          </p:cNvPr>
          <p:cNvSpPr/>
          <p:nvPr/>
        </p:nvSpPr>
        <p:spPr>
          <a:xfrm rot="8187180">
            <a:off x="2181149" y="2213088"/>
            <a:ext cx="694944" cy="43159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2CC7851-B183-43E4-BC1B-1A896372B16E}"/>
              </a:ext>
            </a:extLst>
          </p:cNvPr>
          <p:cNvSpPr/>
          <p:nvPr/>
        </p:nvSpPr>
        <p:spPr>
          <a:xfrm rot="6199395">
            <a:off x="7830481" y="3973068"/>
            <a:ext cx="694944" cy="43159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CE628CA-7394-54C5-E5B0-E8762A43480C}"/>
              </a:ext>
            </a:extLst>
          </p:cNvPr>
          <p:cNvSpPr/>
          <p:nvPr/>
        </p:nvSpPr>
        <p:spPr>
          <a:xfrm rot="6137750">
            <a:off x="5544925" y="3730447"/>
            <a:ext cx="694944" cy="43159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 descr="Gehen mit einfarbiger Füllung">
            <a:extLst>
              <a:ext uri="{FF2B5EF4-FFF2-40B4-BE49-F238E27FC236}">
                <a16:creationId xmlns:a16="http://schemas.microsoft.com/office/drawing/2014/main" id="{40763DB1-D752-9C00-FDF4-1232612E6C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96092" y="2965397"/>
            <a:ext cx="864000" cy="864000"/>
          </a:xfrm>
          <a:prstGeom prst="rect">
            <a:avLst/>
          </a:prstGeom>
        </p:spPr>
      </p:pic>
      <p:pic>
        <p:nvPicPr>
          <p:cNvPr id="14" name="Grafik 13" descr="Gehen mit einfarbiger Füllung">
            <a:extLst>
              <a:ext uri="{FF2B5EF4-FFF2-40B4-BE49-F238E27FC236}">
                <a16:creationId xmlns:a16="http://schemas.microsoft.com/office/drawing/2014/main" id="{47619FA4-3AAB-C021-7E40-C9D8CAA0F8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5665850" y="905736"/>
            <a:ext cx="864000" cy="864000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B9C0C3AD-17CF-8C0C-176E-28E68503A1F2}"/>
              </a:ext>
            </a:extLst>
          </p:cNvPr>
          <p:cNvSpPr/>
          <p:nvPr/>
        </p:nvSpPr>
        <p:spPr>
          <a:xfrm>
            <a:off x="2222996" y="1680634"/>
            <a:ext cx="360000" cy="3600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08B11FC0-4659-408B-4D61-BF4831128DA4}"/>
              </a:ext>
            </a:extLst>
          </p:cNvPr>
          <p:cNvSpPr/>
          <p:nvPr/>
        </p:nvSpPr>
        <p:spPr>
          <a:xfrm>
            <a:off x="6315552" y="3621016"/>
            <a:ext cx="360000" cy="3600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1C5EF76-B00D-502C-079F-67435A6262C6}"/>
              </a:ext>
            </a:extLst>
          </p:cNvPr>
          <p:cNvSpPr/>
          <p:nvPr/>
        </p:nvSpPr>
        <p:spPr>
          <a:xfrm>
            <a:off x="919202" y="3602513"/>
            <a:ext cx="360000" cy="3600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355AC0E-CB8C-D387-C692-80D0A1715502}"/>
              </a:ext>
            </a:extLst>
          </p:cNvPr>
          <p:cNvSpPr/>
          <p:nvPr/>
        </p:nvSpPr>
        <p:spPr>
          <a:xfrm>
            <a:off x="919202" y="4151704"/>
            <a:ext cx="360000" cy="3600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65529D67-22DC-EA60-95AF-B6ED2F487CA6}"/>
              </a:ext>
            </a:extLst>
          </p:cNvPr>
          <p:cNvSpPr/>
          <p:nvPr/>
        </p:nvSpPr>
        <p:spPr>
          <a:xfrm>
            <a:off x="8606326" y="3855247"/>
            <a:ext cx="360000" cy="3600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0C89657B-E188-D994-B886-3372158C95F5}"/>
              </a:ext>
            </a:extLst>
          </p:cNvPr>
          <p:cNvSpPr/>
          <p:nvPr/>
        </p:nvSpPr>
        <p:spPr>
          <a:xfrm>
            <a:off x="8496000" y="4396717"/>
            <a:ext cx="360000" cy="3600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C406D383-73D0-D5E6-94B0-968EC8B285C5}"/>
              </a:ext>
            </a:extLst>
          </p:cNvPr>
          <p:cNvSpPr/>
          <p:nvPr/>
        </p:nvSpPr>
        <p:spPr>
          <a:xfrm>
            <a:off x="4065326" y="1539487"/>
            <a:ext cx="360000" cy="360000"/>
          </a:xfrm>
          <a:prstGeom prst="ellipse">
            <a:avLst/>
          </a:prstGeom>
          <a:noFill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84D12D98-3908-D9B6-11AC-6EFC6DD9B47D}"/>
              </a:ext>
            </a:extLst>
          </p:cNvPr>
          <p:cNvSpPr/>
          <p:nvPr/>
        </p:nvSpPr>
        <p:spPr>
          <a:xfrm>
            <a:off x="3127064" y="2824690"/>
            <a:ext cx="360000" cy="360000"/>
          </a:xfrm>
          <a:prstGeom prst="ellipse">
            <a:avLst/>
          </a:prstGeom>
          <a:noFill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DAAB4882-66F1-6975-2E94-6D090B6E6938}"/>
              </a:ext>
            </a:extLst>
          </p:cNvPr>
          <p:cNvSpPr/>
          <p:nvPr/>
        </p:nvSpPr>
        <p:spPr>
          <a:xfrm>
            <a:off x="3666947" y="2663251"/>
            <a:ext cx="360000" cy="360000"/>
          </a:xfrm>
          <a:prstGeom prst="ellipse">
            <a:avLst/>
          </a:prstGeom>
          <a:noFill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3CEC7748-8671-E775-6828-0BABE505AACC}"/>
              </a:ext>
            </a:extLst>
          </p:cNvPr>
          <p:cNvSpPr/>
          <p:nvPr/>
        </p:nvSpPr>
        <p:spPr>
          <a:xfrm>
            <a:off x="4065326" y="2002999"/>
            <a:ext cx="360000" cy="360000"/>
          </a:xfrm>
          <a:prstGeom prst="ellipse">
            <a:avLst/>
          </a:prstGeom>
          <a:noFill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1BD559E-2BA4-9D68-6343-9FA869904E16}"/>
              </a:ext>
            </a:extLst>
          </p:cNvPr>
          <p:cNvSpPr/>
          <p:nvPr/>
        </p:nvSpPr>
        <p:spPr>
          <a:xfrm>
            <a:off x="1815546" y="2002999"/>
            <a:ext cx="360000" cy="360000"/>
          </a:xfrm>
          <a:prstGeom prst="ellipse">
            <a:avLst/>
          </a:prstGeom>
          <a:noFill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7FEB5F07-32DD-72D0-85AC-AE9BA05A0C91}"/>
              </a:ext>
            </a:extLst>
          </p:cNvPr>
          <p:cNvSpPr/>
          <p:nvPr/>
        </p:nvSpPr>
        <p:spPr>
          <a:xfrm>
            <a:off x="6205226" y="4151704"/>
            <a:ext cx="360000" cy="360000"/>
          </a:xfrm>
          <a:prstGeom prst="ellipse">
            <a:avLst/>
          </a:prstGeom>
          <a:noFill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5D6B6C3B-55EC-2554-6A87-5F2214A728C8}"/>
              </a:ext>
            </a:extLst>
          </p:cNvPr>
          <p:cNvSpPr/>
          <p:nvPr/>
        </p:nvSpPr>
        <p:spPr>
          <a:xfrm>
            <a:off x="7399508" y="1500634"/>
            <a:ext cx="360000" cy="360000"/>
          </a:xfrm>
          <a:prstGeom prst="ellipse">
            <a:avLst/>
          </a:prstGeom>
          <a:noFill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5501DB90-003C-9587-84E3-79C1C707BE5D}"/>
              </a:ext>
            </a:extLst>
          </p:cNvPr>
          <p:cNvSpPr/>
          <p:nvPr/>
        </p:nvSpPr>
        <p:spPr>
          <a:xfrm>
            <a:off x="7759508" y="1886559"/>
            <a:ext cx="360000" cy="360000"/>
          </a:xfrm>
          <a:prstGeom prst="ellipse">
            <a:avLst/>
          </a:prstGeom>
          <a:noFill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9976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233598" y="1602211"/>
            <a:ext cx="8569325" cy="394478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Kurzer Rückblick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de-DE" b="1" dirty="0">
                <a:solidFill>
                  <a:schemeClr val="bg1">
                    <a:lumMod val="65000"/>
                  </a:schemeClr>
                </a:solidFill>
              </a:rPr>
              <a:t>Teil I: 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Reflexion und Austausch zur Erprobungsphase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/>
          </a:p>
          <a:p>
            <a:pPr marL="0" indent="0">
              <a:spcAft>
                <a:spcPts val="0"/>
              </a:spcAft>
              <a:buNone/>
            </a:pPr>
            <a:r>
              <a:rPr lang="de-DE" b="1" dirty="0"/>
              <a:t>Teil II: </a:t>
            </a:r>
            <a:r>
              <a:rPr lang="de-DE" dirty="0"/>
              <a:t>Langfristige Zielsetzung</a:t>
            </a:r>
          </a:p>
          <a:p>
            <a:pPr marL="0" indent="0">
              <a:spcAft>
                <a:spcPts val="0"/>
              </a:spcAft>
              <a:buNone/>
            </a:pPr>
            <a:endParaRPr lang="de-DE" sz="2800" dirty="0"/>
          </a:p>
          <a:p>
            <a:pPr marL="0" indent="0">
              <a:spcAft>
                <a:spcPts val="0"/>
              </a:spcAft>
              <a:buNone/>
            </a:pP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Evaluation und Abschlussrunde</a:t>
            </a:r>
          </a:p>
        </p:txBody>
      </p:sp>
      <p:pic>
        <p:nvPicPr>
          <p:cNvPr id="9" name="Grafik 8" descr="Liste mit einfarbiger Füllu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27018" y="2819511"/>
            <a:ext cx="648000" cy="648000"/>
          </a:xfrm>
          <a:prstGeom prst="rect">
            <a:avLst/>
          </a:prstGeom>
        </p:spPr>
      </p:pic>
      <p:pic>
        <p:nvPicPr>
          <p:cNvPr id="7" name="Grafik 6" descr="Gute Idee mit einfarbiger Füllung">
            <a:extLst>
              <a:ext uri="{FF2B5EF4-FFF2-40B4-BE49-F238E27FC236}">
                <a16:creationId xmlns:a16="http://schemas.microsoft.com/office/drawing/2014/main" id="{BB54A21F-D687-7ABA-FF3E-20764CB2CF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27018" y="1424813"/>
            <a:ext cx="648000" cy="648000"/>
          </a:xfrm>
          <a:prstGeom prst="rect">
            <a:avLst/>
          </a:prstGeom>
        </p:spPr>
      </p:pic>
      <p:pic>
        <p:nvPicPr>
          <p:cNvPr id="3" name="Grafik 2" descr="Winkegeste mit einfarbiger Füllung">
            <a:extLst>
              <a:ext uri="{FF2B5EF4-FFF2-40B4-BE49-F238E27FC236}">
                <a16:creationId xmlns:a16="http://schemas.microsoft.com/office/drawing/2014/main" id="{89D652A6-0018-83D7-568B-37D53E5A2E11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27018" y="3516860"/>
            <a:ext cx="648000" cy="648000"/>
          </a:xfrm>
          <a:prstGeom prst="rect">
            <a:avLst/>
          </a:prstGeom>
        </p:spPr>
      </p:pic>
      <p:pic>
        <p:nvPicPr>
          <p:cNvPr id="6" name="Grafik 5" descr="Kundenbewertung mit einfarbiger Füllung">
            <a:extLst>
              <a:ext uri="{FF2B5EF4-FFF2-40B4-BE49-F238E27FC236}">
                <a16:creationId xmlns:a16="http://schemas.microsoft.com/office/drawing/2014/main" id="{5381F6BF-130F-9399-6D7B-2537B13B21CD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27018" y="2122162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654221"/>
      </p:ext>
    </p:extLst>
  </p:cSld>
  <p:clrMapOvr>
    <a:masterClrMapping/>
  </p:clrMapOvr>
</p:sld>
</file>

<file path=ppt/theme/theme1.xml><?xml version="1.0" encoding="utf-8"?>
<a:theme xmlns:a="http://schemas.openxmlformats.org/drawingml/2006/main" name="140715_Powerpointvorlage_institute">
  <a:themeElements>
    <a:clrScheme name="RWTH Farben">
      <a:dk1>
        <a:sysClr val="windowText" lastClr="000000"/>
      </a:dk1>
      <a:lt1>
        <a:sysClr val="window" lastClr="FFFFFF"/>
      </a:lt1>
      <a:dk2>
        <a:srgbClr val="00549F"/>
      </a:dk2>
      <a:lt2>
        <a:srgbClr val="8EBAE5"/>
      </a:lt2>
      <a:accent1>
        <a:srgbClr val="006165"/>
      </a:accent1>
      <a:accent2>
        <a:srgbClr val="0098A1"/>
      </a:accent2>
      <a:accent3>
        <a:srgbClr val="57AB27"/>
      </a:accent3>
      <a:accent4>
        <a:srgbClr val="BDCD00"/>
      </a:accent4>
      <a:accent5>
        <a:srgbClr val="F6A800"/>
      </a:accent5>
      <a:accent6>
        <a:srgbClr val="CC071E"/>
      </a:accent6>
      <a:hlink>
        <a:srgbClr val="612158"/>
      </a:hlink>
      <a:folHlink>
        <a:srgbClr val="7A6FA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_Master_RWTH_Institute_addin.potm" id="{0837BC49-7264-48C2-AAF5-DCA3DFDD7462}" vid="{6CDB8236-988B-4A45-A262-D5656478FE24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140715_Powerpointvorlage_institute">
  <a:themeElements>
    <a:clrScheme name="RWTH 1">
      <a:dk1>
        <a:sysClr val="windowText" lastClr="000000"/>
      </a:dk1>
      <a:lt1>
        <a:sysClr val="window" lastClr="FFFFFF"/>
      </a:lt1>
      <a:dk2>
        <a:srgbClr val="00549F"/>
      </a:dk2>
      <a:lt2>
        <a:srgbClr val="F8F8F8"/>
      </a:lt2>
      <a:accent1>
        <a:srgbClr val="00549F"/>
      </a:accent1>
      <a:accent2>
        <a:srgbClr val="CC071E"/>
      </a:accent2>
      <a:accent3>
        <a:srgbClr val="57AB27"/>
      </a:accent3>
      <a:accent4>
        <a:srgbClr val="A11035"/>
      </a:accent4>
      <a:accent5>
        <a:srgbClr val="F6A800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_Master_RWTH_Institute_addin.potm" id="{0837BC49-7264-48C2-AAF5-DCA3DFDD7462}" vid="{6CDB8236-988B-4A45-A262-D5656478FE2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Präsentation_Master_RWTH_Institute_ohne_addin (1)</Template>
  <TotalTime>0</TotalTime>
  <Words>1599</Words>
  <Application>Microsoft Office PowerPoint</Application>
  <PresentationFormat>Bildschirmpräsentation (16:10)</PresentationFormat>
  <Paragraphs>146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18</vt:i4>
      </vt:variant>
    </vt:vector>
  </HeadingPairs>
  <TitlesOfParts>
    <vt:vector size="25" baseType="lpstr">
      <vt:lpstr>Arial</vt:lpstr>
      <vt:lpstr>Calibri</vt:lpstr>
      <vt:lpstr>Symbol</vt:lpstr>
      <vt:lpstr>Wingdings</vt:lpstr>
      <vt:lpstr>140715_Powerpointvorlage_institute</vt:lpstr>
      <vt:lpstr>Benutzerdefiniertes Design</vt:lpstr>
      <vt:lpstr>1_140715_Powerpointvorlage_institute</vt:lpstr>
      <vt:lpstr>Impulsgebung Teil II Wie kann ich meine eigene Impulsgebung verbessern?</vt:lpstr>
      <vt:lpstr>Ablauf</vt:lpstr>
      <vt:lpstr>Ablauf</vt:lpstr>
      <vt:lpstr>Kurzer Rückblick</vt:lpstr>
      <vt:lpstr>Seminarunterlagen zur Impulsgebung</vt:lpstr>
      <vt:lpstr>Ablauf</vt:lpstr>
      <vt:lpstr>Reflexion und Austausch zur Erprobungsphase</vt:lpstr>
      <vt:lpstr>Austausch zur Erprobungsphase</vt:lpstr>
      <vt:lpstr>Ablauf</vt:lpstr>
      <vt:lpstr>Langfristige Zielsetzung</vt:lpstr>
      <vt:lpstr>Ablauf</vt:lpstr>
      <vt:lpstr>Abschlussrunde</vt:lpstr>
      <vt:lpstr>PowerPoint-Präsentation</vt:lpstr>
      <vt:lpstr>Literatur</vt:lpstr>
      <vt:lpstr>Literatur</vt:lpstr>
      <vt:lpstr>Literatur</vt:lpstr>
      <vt:lpstr>Weitere Literaturempfehlungen</vt:lpstr>
      <vt:lpstr>Bildquellen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Doenni</dc:creator>
  <cp:lastModifiedBy>Melanie Ansteeg</cp:lastModifiedBy>
  <cp:revision>273</cp:revision>
  <dcterms:created xsi:type="dcterms:W3CDTF">2016-09-15T09:03:13Z</dcterms:created>
  <dcterms:modified xsi:type="dcterms:W3CDTF">2025-09-22T15:09:10Z</dcterms:modified>
</cp:coreProperties>
</file>